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3" r:id="rId3"/>
    <p:sldId id="259" r:id="rId4"/>
    <p:sldId id="539" r:id="rId5"/>
    <p:sldId id="540" r:id="rId6"/>
    <p:sldId id="353" r:id="rId7"/>
    <p:sldId id="541" r:id="rId8"/>
    <p:sldId id="543" r:id="rId9"/>
    <p:sldId id="542" r:id="rId10"/>
    <p:sldId id="544" r:id="rId11"/>
    <p:sldId id="531" r:id="rId12"/>
    <p:sldId id="530" r:id="rId13"/>
    <p:sldId id="545" r:id="rId14"/>
    <p:sldId id="546" r:id="rId15"/>
    <p:sldId id="547" r:id="rId16"/>
    <p:sldId id="548" r:id="rId17"/>
    <p:sldId id="549" r:id="rId18"/>
    <p:sldId id="550" r:id="rId19"/>
    <p:sldId id="551" r:id="rId20"/>
    <p:sldId id="567" r:id="rId21"/>
    <p:sldId id="568" r:id="rId22"/>
    <p:sldId id="569" r:id="rId23"/>
    <p:sldId id="570" r:id="rId24"/>
    <p:sldId id="571" r:id="rId25"/>
    <p:sldId id="572" r:id="rId26"/>
    <p:sldId id="573" r:id="rId27"/>
    <p:sldId id="574" r:id="rId28"/>
    <p:sldId id="575" r:id="rId29"/>
    <p:sldId id="576" r:id="rId30"/>
    <p:sldId id="577" r:id="rId31"/>
    <p:sldId id="580" r:id="rId32"/>
    <p:sldId id="579" r:id="rId33"/>
    <p:sldId id="582" r:id="rId34"/>
    <p:sldId id="603" r:id="rId35"/>
    <p:sldId id="566" r:id="rId36"/>
    <p:sldId id="581" r:id="rId37"/>
    <p:sldId id="478" r:id="rId38"/>
    <p:sldId id="583" r:id="rId39"/>
    <p:sldId id="486" r:id="rId40"/>
    <p:sldId id="487" r:id="rId41"/>
    <p:sldId id="584" r:id="rId42"/>
    <p:sldId id="585" r:id="rId43"/>
    <p:sldId id="488" r:id="rId44"/>
    <p:sldId id="586" r:id="rId45"/>
    <p:sldId id="489" r:id="rId46"/>
    <p:sldId id="490" r:id="rId47"/>
    <p:sldId id="587" r:id="rId48"/>
    <p:sldId id="588" r:id="rId49"/>
    <p:sldId id="491" r:id="rId50"/>
    <p:sldId id="492" r:id="rId51"/>
    <p:sldId id="493" r:id="rId52"/>
    <p:sldId id="494" r:id="rId53"/>
    <p:sldId id="495" r:id="rId54"/>
    <p:sldId id="589" r:id="rId55"/>
    <p:sldId id="497" r:id="rId56"/>
    <p:sldId id="445" r:id="rId57"/>
    <p:sldId id="591" r:id="rId58"/>
    <p:sldId id="592" r:id="rId59"/>
    <p:sldId id="593" r:id="rId60"/>
    <p:sldId id="594" r:id="rId61"/>
    <p:sldId id="595" r:id="rId62"/>
    <p:sldId id="596" r:id="rId63"/>
    <p:sldId id="555" r:id="rId64"/>
    <p:sldId id="554" r:id="rId65"/>
    <p:sldId id="597" r:id="rId66"/>
    <p:sldId id="598" r:id="rId67"/>
    <p:sldId id="599" r:id="rId68"/>
    <p:sldId id="600" r:id="rId69"/>
    <p:sldId id="601" r:id="rId70"/>
    <p:sldId id="60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 水水" initials="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0A2"/>
    <a:srgbClr val="F39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05" autoAdjust="0"/>
    <p:restoredTop sz="94660"/>
  </p:normalViewPr>
  <p:slideViewPr>
    <p:cSldViewPr snapToGrid="0">
      <p:cViewPr varScale="1">
        <p:scale>
          <a:sx n="159" d="100"/>
          <a:sy n="159" d="100"/>
        </p:scale>
        <p:origin x="342" y="13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AD72-D166-4932-9339-2E755BE5A4DB}" type="datetimeFigureOut">
              <a:rPr lang="zh-CN" altLang="en-US" smtClean="0"/>
              <a:t>2023/6/19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A6F3-9001-4A99-AA78-D43B3970D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376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58839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303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5119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29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51969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6462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84266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8445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429203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4266555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633984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837501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67</a:t>
            </a:fld>
            <a:endParaRPr lang="zh-CN" altLang="en-US"/>
          </a:p>
        </p:txBody>
      </p:sp>
    </p:spTree>
    <p:extLst>
      <p:ext uri="{BB962C8B-B14F-4D97-AF65-F5344CB8AC3E}">
        <p14:creationId xmlns:p14="http://schemas.microsoft.com/office/powerpoint/2010/main" val="139058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014537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5386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71" y="390527"/>
            <a:ext cx="520496" cy="27463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b="0" smtClean="0">
                <a:solidFill>
                  <a:schemeClr val="accent1"/>
                </a:solidFill>
                <a:latin typeface="微软雅黑 Light" panose="020B0502040204020203" pitchFamily="34" charset="-122"/>
                <a:ea typeface="微软雅黑 Light" panose="020B0502040204020203" pitchFamily="34" charset="-122"/>
              </a:rPr>
              <a:t>‹#›</a:t>
            </a:fld>
            <a:r>
              <a:rPr lang="zh-CN" altLang="en-US" sz="24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notesSlide" Target="../notesSlides/notes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10" Type="http://schemas.openxmlformats.org/officeDocument/2006/relationships/image" Target="../media/image29.png"/><Relationship Id="rId4" Type="http://schemas.openxmlformats.org/officeDocument/2006/relationships/tags" Target="../tags/tag19.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xml"/><Relationship Id="rId7" Type="http://schemas.openxmlformats.org/officeDocument/2006/relationships/notesSlide" Target="../notesSlides/notesSlide2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notesSlide" Target="../notesSlides/notesSlide28.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pixso.cn/app/share/f/ZjUpRnPgeE-WnnXLOHhr7JrFmRdxUgBS?page-id=0: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grpSp>
        <p:nvGrpSpPr>
          <p:cNvPr id="34" name="组合 33"/>
          <p:cNvGrpSpPr/>
          <p:nvPr/>
        </p:nvGrpSpPr>
        <p:grpSpPr>
          <a:xfrm>
            <a:off x="3208655" y="3970020"/>
            <a:ext cx="370840" cy="370840"/>
            <a:chOff x="3725237" y="4930504"/>
            <a:chExt cx="531780" cy="531780"/>
          </a:xfrm>
        </p:grpSpPr>
        <p:sp>
          <p:nvSpPr>
            <p:cNvPr id="36"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5" name="文本框 22"/>
          <p:cNvSpPr txBox="1"/>
          <p:nvPr/>
        </p:nvSpPr>
        <p:spPr>
          <a:xfrm>
            <a:off x="3571875" y="4087495"/>
            <a:ext cx="4448175" cy="309245"/>
          </a:xfrm>
          <a:prstGeom prst="rect">
            <a:avLst/>
          </a:prstGeom>
          <a:noFill/>
        </p:spPr>
        <p:txBody>
          <a:bodyPr wrap="square" rtlCol="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G17</a:t>
            </a:r>
            <a:r>
              <a:rPr lang="zh-CN" altLang="en-US" sz="1400" b="1" dirty="0">
                <a:solidFill>
                  <a:schemeClr val="tx2"/>
                </a:solidFill>
                <a:latin typeface="微软雅黑" panose="020B0503020204020204" charset="-122"/>
                <a:sym typeface="+mn-ea"/>
              </a:rPr>
              <a:t>组：田淼  韩易贤 潘阅 郑骥</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时蒙恩</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黄永智</a:t>
            </a:r>
            <a:endParaRPr kumimoji="0" lang="zh-CN" altLang="en-US" sz="14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38" name="组合 37"/>
          <p:cNvGrpSpPr/>
          <p:nvPr/>
        </p:nvGrpSpPr>
        <p:grpSpPr>
          <a:xfrm>
            <a:off x="3227989" y="4708894"/>
            <a:ext cx="2704465" cy="370958"/>
            <a:chOff x="6395842" y="4718860"/>
            <a:chExt cx="2019928" cy="276971"/>
          </a:xfrm>
        </p:grpSpPr>
        <p:grpSp>
          <p:nvGrpSpPr>
            <p:cNvPr id="39" name="组合 38"/>
            <p:cNvGrpSpPr/>
            <p:nvPr/>
          </p:nvGrpSpPr>
          <p:grpSpPr>
            <a:xfrm>
              <a:off x="6395842" y="4718860"/>
              <a:ext cx="276971" cy="276971"/>
              <a:chOff x="6392770" y="4930504"/>
              <a:chExt cx="531780" cy="531780"/>
            </a:xfrm>
          </p:grpSpPr>
          <p:sp>
            <p:nvSpPr>
              <p:cNvPr id="4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4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40" name="文本框 27"/>
            <p:cNvSpPr txBox="1"/>
            <p:nvPr/>
          </p:nvSpPr>
          <p:spPr>
            <a:xfrm>
              <a:off x="6672834" y="4749339"/>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2023/06/16</a:t>
              </a:r>
              <a:endParaRPr kumimoji="0" lang="zh-CN" altLang="en-US" sz="1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43" name="圆角矩形 42"/>
          <p:cNvSpPr/>
          <p:nvPr/>
        </p:nvSpPr>
        <p:spPr>
          <a:xfrm>
            <a:off x="3208655" y="1989455"/>
            <a:ext cx="2228215" cy="546100"/>
          </a:xfrm>
          <a:prstGeom prst="round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Helvetica Condensed" panose="020B0606020202030204" pitchFamily="34" charset="0"/>
              </a:rPr>
              <a:t>2 0 2 3</a:t>
            </a:r>
          </a:p>
        </p:txBody>
      </p:sp>
      <p:sp>
        <p:nvSpPr>
          <p:cNvPr id="44" name="矩形 43"/>
          <p:cNvSpPr/>
          <p:nvPr/>
        </p:nvSpPr>
        <p:spPr>
          <a:xfrm>
            <a:off x="3141398" y="2594972"/>
            <a:ext cx="5770880" cy="2122805"/>
          </a:xfrm>
          <a:prstGeom prst="rect">
            <a:avLst/>
          </a:prstGeom>
        </p:spPr>
        <p:txBody>
          <a:bodyPr wrap="none">
            <a:spAutoFit/>
          </a:bodyPr>
          <a:lstStyle/>
          <a:p>
            <a:pPr algn="l"/>
            <a:r>
              <a:rPr lang="en-US" altLang="zh-CN" sz="4400" b="1" dirty="0">
                <a:solidFill>
                  <a:srgbClr val="1C50A2"/>
                </a:solidFill>
                <a:latin typeface="+mj-ea"/>
                <a:ea typeface="+mj-ea"/>
                <a:sym typeface="+mn-ea"/>
              </a:rPr>
              <a:t>软件需求分析最终评审</a:t>
            </a:r>
            <a:endParaRPr lang="en-US" altLang="zh-CN" sz="4400" b="1" dirty="0">
              <a:solidFill>
                <a:srgbClr val="1C50A2"/>
              </a:solidFill>
              <a:latin typeface="+mj-ea"/>
              <a:ea typeface="+mj-ea"/>
            </a:endParaRPr>
          </a:p>
          <a:p>
            <a:pPr algn="l"/>
            <a:endParaRPr lang="en-US" altLang="zh-CN" sz="4400" b="1" dirty="0">
              <a:solidFill>
                <a:srgbClr val="1C50A2"/>
              </a:solidFill>
              <a:latin typeface="+mj-ea"/>
              <a:ea typeface="+mj-ea"/>
            </a:endParaRPr>
          </a:p>
          <a:p>
            <a:endParaRPr lang="zh-CN" altLang="en-US" sz="4400" b="1" dirty="0">
              <a:solidFill>
                <a:srgbClr val="1C50A2"/>
              </a:solidFill>
              <a:latin typeface="+mj-ea"/>
              <a:ea typeface="+mj-ea"/>
            </a:endParaRPr>
          </a:p>
        </p:txBody>
      </p:sp>
      <p:sp>
        <p:nvSpPr>
          <p:cNvPr id="45" name="矩形 44"/>
          <p:cNvSpPr/>
          <p:nvPr/>
        </p:nvSpPr>
        <p:spPr>
          <a:xfrm>
            <a:off x="3208655" y="3297555"/>
            <a:ext cx="2543810" cy="374015"/>
          </a:xfrm>
          <a:prstGeom prst="rect">
            <a:avLst/>
          </a:prstGeom>
          <a:solidFill>
            <a:srgbClr val="FFC000"/>
          </a:solidFill>
        </p:spPr>
        <p:txBody>
          <a:bodyPr wrap="square">
            <a:noAutofit/>
          </a:bodyPr>
          <a:lstStyle/>
          <a:p>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a:t>
            </a:r>
            <a:r>
              <a:rPr lang="zh-CN" altLang="en-US"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小组展示</a:t>
            </a:r>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PPT</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9" y="1730810"/>
            <a:ext cx="3100976" cy="23257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307216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阶段性会议纪要文档</a:t>
            </a:r>
          </a:p>
        </p:txBody>
      </p:sp>
      <p:sp>
        <p:nvSpPr>
          <p:cNvPr id="2" name="文本框 1">
            <a:extLst>
              <a:ext uri="{FF2B5EF4-FFF2-40B4-BE49-F238E27FC236}">
                <a16:creationId xmlns:a16="http://schemas.microsoft.com/office/drawing/2014/main" id="{E4E5CBF6-17E0-AAE6-5F8B-E85CACEC1116}"/>
              </a:ext>
            </a:extLst>
          </p:cNvPr>
          <p:cNvSpPr txBox="1"/>
          <p:nvPr/>
        </p:nvSpPr>
        <p:spPr>
          <a:xfrm>
            <a:off x="1603359" y="1037110"/>
            <a:ext cx="7570470" cy="418191"/>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下周计划安排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为主要内容。</a:t>
            </a:r>
          </a:p>
        </p:txBody>
      </p:sp>
      <p:pic>
        <p:nvPicPr>
          <p:cNvPr id="5" name="图片 4">
            <a:extLst>
              <a:ext uri="{FF2B5EF4-FFF2-40B4-BE49-F238E27FC236}">
                <a16:creationId xmlns:a16="http://schemas.microsoft.com/office/drawing/2014/main" id="{FCBCC4FE-46FE-1D45-37D6-CA17A6F67419}"/>
              </a:ext>
            </a:extLst>
          </p:cNvPr>
          <p:cNvPicPr>
            <a:picLocks noChangeAspect="1"/>
          </p:cNvPicPr>
          <p:nvPr/>
        </p:nvPicPr>
        <p:blipFill>
          <a:blip r:embed="rId3"/>
          <a:stretch>
            <a:fillRect/>
          </a:stretch>
        </p:blipFill>
        <p:spPr>
          <a:xfrm>
            <a:off x="1205760" y="1784846"/>
            <a:ext cx="9757077" cy="347803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a:t>
            </a:r>
          </a:p>
        </p:txBody>
      </p:sp>
      <p:sp>
        <p:nvSpPr>
          <p:cNvPr id="2" name="文本框 1">
            <a:extLst>
              <a:ext uri="{FF2B5EF4-FFF2-40B4-BE49-F238E27FC236}">
                <a16:creationId xmlns:a16="http://schemas.microsoft.com/office/drawing/2014/main" id="{3A7EE24D-6835-5213-EECB-ED248BF01E2D}"/>
              </a:ext>
            </a:extLst>
          </p:cNvPr>
          <p:cNvSpPr txBox="1"/>
          <p:nvPr/>
        </p:nvSpPr>
        <p:spPr>
          <a:xfrm>
            <a:off x="1616230" y="1396844"/>
            <a:ext cx="6450034" cy="2243050"/>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：正式评审前</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：弘毅</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1 - 313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田淼寝室</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p>
          <a:p>
            <a:pPr>
              <a:lnSpc>
                <a:spcPct val="150000"/>
              </a:lnSpc>
              <a:buClr>
                <a:srgbClr val="3992DB"/>
              </a:buCl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项目总评审阶段组内预评审</a:t>
            </a:r>
          </a:p>
        </p:txBody>
      </p:sp>
      <p:pic>
        <p:nvPicPr>
          <p:cNvPr id="5" name="图片 4">
            <a:extLst>
              <a:ext uri="{FF2B5EF4-FFF2-40B4-BE49-F238E27FC236}">
                <a16:creationId xmlns:a16="http://schemas.microsoft.com/office/drawing/2014/main" id="{6DD0C883-7076-0CB0-1A66-0C621FE1616B}"/>
              </a:ext>
            </a:extLst>
          </p:cNvPr>
          <p:cNvPicPr>
            <a:picLocks noChangeAspect="1"/>
          </p:cNvPicPr>
          <p:nvPr/>
        </p:nvPicPr>
        <p:blipFill>
          <a:blip r:embed="rId3"/>
          <a:stretch>
            <a:fillRect/>
          </a:stretch>
        </p:blipFill>
        <p:spPr>
          <a:xfrm>
            <a:off x="2662677" y="4257425"/>
            <a:ext cx="6559887" cy="55882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组内预评审会议文档</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3559FA6E-BDE2-4228-EEA4-6205CF857118}"/>
              </a:ext>
            </a:extLst>
          </p:cNvPr>
          <p:cNvSpPr txBox="1"/>
          <p:nvPr/>
        </p:nvSpPr>
        <p:spPr>
          <a:xfrm>
            <a:off x="972185" y="1059815"/>
            <a:ext cx="2879122" cy="5013039"/>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p>
        </p:txBody>
      </p:sp>
      <p:pic>
        <p:nvPicPr>
          <p:cNvPr id="7" name="图片 6">
            <a:extLst>
              <a:ext uri="{FF2B5EF4-FFF2-40B4-BE49-F238E27FC236}">
                <a16:creationId xmlns:a16="http://schemas.microsoft.com/office/drawing/2014/main" id="{8655A541-07D3-0145-BE44-E3A69C52D7FF}"/>
              </a:ext>
            </a:extLst>
          </p:cNvPr>
          <p:cNvPicPr>
            <a:picLocks noChangeAspect="1"/>
          </p:cNvPicPr>
          <p:nvPr/>
        </p:nvPicPr>
        <p:blipFill>
          <a:blip r:embed="rId3"/>
          <a:stretch>
            <a:fillRect/>
          </a:stretch>
        </p:blipFill>
        <p:spPr>
          <a:xfrm>
            <a:off x="6096000" y="591343"/>
            <a:ext cx="3715679" cy="5949982"/>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项目配置管理</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8237558-1C58-3321-8AA0-AAB3A2E29B08}"/>
              </a:ext>
            </a:extLst>
          </p:cNvPr>
          <p:cNvSpPr txBox="1"/>
          <p:nvPr/>
        </p:nvSpPr>
        <p:spPr>
          <a:xfrm>
            <a:off x="2057614" y="1144579"/>
            <a:ext cx="7744826" cy="1135054"/>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06371B-FF36-F26B-CB2F-93BE49626CE3}"/>
              </a:ext>
            </a:extLst>
          </p:cNvPr>
          <p:cNvPicPr>
            <a:picLocks noChangeAspect="1"/>
          </p:cNvPicPr>
          <p:nvPr/>
        </p:nvPicPr>
        <p:blipFill>
          <a:blip r:embed="rId3"/>
          <a:stretch>
            <a:fillRect/>
          </a:stretch>
        </p:blipFill>
        <p:spPr>
          <a:xfrm>
            <a:off x="974579" y="2808957"/>
            <a:ext cx="4945575" cy="3344151"/>
          </a:xfrm>
          <a:prstGeom prst="rect">
            <a:avLst/>
          </a:prstGeom>
        </p:spPr>
      </p:pic>
      <p:pic>
        <p:nvPicPr>
          <p:cNvPr id="7" name="图片 6">
            <a:extLst>
              <a:ext uri="{FF2B5EF4-FFF2-40B4-BE49-F238E27FC236}">
                <a16:creationId xmlns:a16="http://schemas.microsoft.com/office/drawing/2014/main" id="{38DFD126-0E35-442E-956D-75B0EF1BF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08957"/>
            <a:ext cx="5187462" cy="3344150"/>
          </a:xfrm>
          <a:prstGeom prst="rect">
            <a:avLst/>
          </a:prstGeom>
        </p:spPr>
      </p:pic>
    </p:spTree>
    <p:extLst>
      <p:ext uri="{BB962C8B-B14F-4D97-AF65-F5344CB8AC3E}">
        <p14:creationId xmlns:p14="http://schemas.microsoft.com/office/powerpoint/2010/main" val="419150751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WBS</a:t>
            </a:r>
          </a:p>
        </p:txBody>
      </p:sp>
      <p:pic>
        <p:nvPicPr>
          <p:cNvPr id="2" name="图片 1">
            <a:extLst>
              <a:ext uri="{FF2B5EF4-FFF2-40B4-BE49-F238E27FC236}">
                <a16:creationId xmlns:a16="http://schemas.microsoft.com/office/drawing/2014/main" id="{6922E89E-7604-CE0E-70B6-CB664A13EB09}"/>
              </a:ext>
            </a:extLst>
          </p:cNvPr>
          <p:cNvPicPr>
            <a:picLocks noChangeAspect="1"/>
          </p:cNvPicPr>
          <p:nvPr/>
        </p:nvPicPr>
        <p:blipFill>
          <a:blip r:embed="rId3"/>
          <a:stretch>
            <a:fillRect/>
          </a:stretch>
        </p:blipFill>
        <p:spPr>
          <a:xfrm>
            <a:off x="3026130" y="1177563"/>
            <a:ext cx="7296248" cy="3258970"/>
          </a:xfrm>
          <a:prstGeom prst="rect">
            <a:avLst/>
          </a:prstGeom>
        </p:spPr>
      </p:pic>
      <p:sp>
        <p:nvSpPr>
          <p:cNvPr id="5" name="文本框 4">
            <a:extLst>
              <a:ext uri="{FF2B5EF4-FFF2-40B4-BE49-F238E27FC236}">
                <a16:creationId xmlns:a16="http://schemas.microsoft.com/office/drawing/2014/main" id="{918F4216-C2C5-EF81-E5F9-5C61C62CF686}"/>
              </a:ext>
            </a:extLst>
          </p:cNvPr>
          <p:cNvSpPr txBox="1"/>
          <p:nvPr/>
        </p:nvSpPr>
        <p:spPr>
          <a:xfrm>
            <a:off x="1278467" y="1066377"/>
            <a:ext cx="2683933" cy="2797048"/>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分析阶段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设计阶段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实现阶段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测试阶段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维护阶段</a:t>
            </a:r>
          </a:p>
        </p:txBody>
      </p:sp>
    </p:spTree>
    <p:extLst>
      <p:ext uri="{BB962C8B-B14F-4D97-AF65-F5344CB8AC3E}">
        <p14:creationId xmlns:p14="http://schemas.microsoft.com/office/powerpoint/2010/main" val="38085637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项目工作计划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C64850D6-82CF-E387-2771-DE979B691F22}"/>
              </a:ext>
            </a:extLst>
          </p:cNvPr>
          <p:cNvSpPr txBox="1"/>
          <p:nvPr/>
        </p:nvSpPr>
        <p:spPr>
          <a:xfrm>
            <a:off x="1160147" y="871952"/>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90D072-A472-C5FA-282B-F27E5CFF8C96}"/>
              </a:ext>
            </a:extLst>
          </p:cNvPr>
          <p:cNvPicPr>
            <a:picLocks noChangeAspect="1"/>
          </p:cNvPicPr>
          <p:nvPr/>
        </p:nvPicPr>
        <p:blipFill>
          <a:blip r:embed="rId3"/>
          <a:stretch>
            <a:fillRect/>
          </a:stretch>
        </p:blipFill>
        <p:spPr>
          <a:xfrm>
            <a:off x="4944148" y="1862053"/>
            <a:ext cx="4463331" cy="3878347"/>
          </a:xfrm>
          <a:prstGeom prst="rect">
            <a:avLst/>
          </a:prstGeom>
        </p:spPr>
      </p:pic>
    </p:spTree>
    <p:extLst>
      <p:ext uri="{BB962C8B-B14F-4D97-AF65-F5344CB8AC3E}">
        <p14:creationId xmlns:p14="http://schemas.microsoft.com/office/powerpoint/2010/main" val="592592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甘特图</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1F5BAA0-0965-97AF-3AAA-E4B70DFA594A}"/>
              </a:ext>
            </a:extLst>
          </p:cNvPr>
          <p:cNvSpPr txBox="1"/>
          <p:nvPr/>
        </p:nvSpPr>
        <p:spPr>
          <a:xfrm>
            <a:off x="821481" y="9058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图中的部分甘特图内容，网络图中红框中的为里程碑计划进度。</a:t>
            </a:r>
          </a:p>
        </p:txBody>
      </p:sp>
      <p:pic>
        <p:nvPicPr>
          <p:cNvPr id="4" name="图片 3">
            <a:extLst>
              <a:ext uri="{FF2B5EF4-FFF2-40B4-BE49-F238E27FC236}">
                <a16:creationId xmlns:a16="http://schemas.microsoft.com/office/drawing/2014/main" id="{6DBECEBF-CCB4-643C-5F39-0861B8C3CB98}"/>
              </a:ext>
            </a:extLst>
          </p:cNvPr>
          <p:cNvPicPr>
            <a:picLocks noChangeAspect="1"/>
          </p:cNvPicPr>
          <p:nvPr/>
        </p:nvPicPr>
        <p:blipFill>
          <a:blip r:embed="rId3"/>
          <a:stretch>
            <a:fillRect/>
          </a:stretch>
        </p:blipFill>
        <p:spPr>
          <a:xfrm>
            <a:off x="2319053" y="1475227"/>
            <a:ext cx="7881961" cy="4476954"/>
          </a:xfrm>
          <a:prstGeom prst="rect">
            <a:avLst/>
          </a:prstGeom>
        </p:spPr>
      </p:pic>
    </p:spTree>
    <p:extLst>
      <p:ext uri="{BB962C8B-B14F-4D97-AF65-F5344CB8AC3E}">
        <p14:creationId xmlns:p14="http://schemas.microsoft.com/office/powerpoint/2010/main" val="39624070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项目计划子计划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8D7A9E06-3BC0-ACC3-A7A1-E082EC6012EA}"/>
              </a:ext>
            </a:extLst>
          </p:cNvPr>
          <p:cNvSpPr txBox="1"/>
          <p:nvPr/>
        </p:nvSpPr>
        <p:spPr>
          <a:xfrm>
            <a:off x="1067014" y="8550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干系人、范围管理、沟通管理、配置管理、时间管理、质量管理、资源六</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个子计划，共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p>
        </p:txBody>
      </p:sp>
      <p:pic>
        <p:nvPicPr>
          <p:cNvPr id="5" name="图片 4">
            <a:extLst>
              <a:ext uri="{FF2B5EF4-FFF2-40B4-BE49-F238E27FC236}">
                <a16:creationId xmlns:a16="http://schemas.microsoft.com/office/drawing/2014/main" id="{4C2E8A02-D3FD-D281-2616-30EB663008FC}"/>
              </a:ext>
            </a:extLst>
          </p:cNvPr>
          <p:cNvPicPr>
            <a:picLocks noChangeAspect="1"/>
          </p:cNvPicPr>
          <p:nvPr/>
        </p:nvPicPr>
        <p:blipFill>
          <a:blip r:embed="rId3"/>
          <a:stretch>
            <a:fillRect/>
          </a:stretch>
        </p:blipFill>
        <p:spPr>
          <a:xfrm>
            <a:off x="1331639" y="1871141"/>
            <a:ext cx="8131713" cy="3674525"/>
          </a:xfrm>
          <a:prstGeom prst="rect">
            <a:avLst/>
          </a:prstGeom>
        </p:spPr>
      </p:pic>
    </p:spTree>
    <p:extLst>
      <p:ext uri="{BB962C8B-B14F-4D97-AF65-F5344CB8AC3E}">
        <p14:creationId xmlns:p14="http://schemas.microsoft.com/office/powerpoint/2010/main" val="6954243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项目愿景</a:t>
            </a:r>
          </a:p>
        </p:txBody>
      </p:sp>
      <p:sp>
        <p:nvSpPr>
          <p:cNvPr id="7" name="文本框 6"/>
          <p:cNvSpPr txBox="1"/>
          <p:nvPr>
            <p:custDataLst>
              <p:tags r:id="rId1"/>
            </p:custDataLst>
          </p:nvPr>
        </p:nvSpPr>
        <p:spPr>
          <a:xfrm>
            <a:off x="1208495" y="1940312"/>
            <a:ext cx="8425033" cy="3269613"/>
          </a:xfrm>
          <a:prstGeom prst="rect">
            <a:avLst/>
          </a:prstGeom>
          <a:noFill/>
        </p:spPr>
        <p:txBody>
          <a:bodyPr wrap="square">
            <a:spAutoFit/>
          </a:bodyPr>
          <a:lstStyle/>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为了响应习近平新时代教育理念，更好的推进教学供给侧改革，我们小组对于学在城院系统做了一个调查。</a:t>
            </a:r>
            <a:endParaRPr lang="en-US" altLang="zh-CN" sz="2000" dirty="0">
              <a:latin typeface="微软雅黑" panose="020B0503020204020204" charset="-122"/>
              <a:ea typeface="微软雅黑" panose="020B0503020204020204" charset="-122"/>
            </a:endParaRPr>
          </a:p>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经过调查发现，我们学生以及一部分老师对于学校斥资四千万的学在城院平台有着比较大的意见，认为此平台并不能满足师生与同学的线下交流的迫切需求，对于一款新的软件有着比较大的需求。因此我们小组打算制作一款集最基本</a:t>
            </a:r>
            <a:r>
              <a:rPr lang="zh-CN" altLang="zh-CN" sz="2000" b="1" dirty="0">
                <a:latin typeface="微软雅黑" panose="020B0503020204020204" charset="-122"/>
                <a:ea typeface="微软雅黑" panose="020B0503020204020204" charset="-122"/>
              </a:rPr>
              <a:t>发帖交流，作业</a:t>
            </a:r>
            <a:r>
              <a:rPr lang="zh-CN" altLang="en-US" sz="2000" b="1" dirty="0">
                <a:latin typeface="微软雅黑" panose="020B0503020204020204" charset="-122"/>
                <a:ea typeface="微软雅黑" panose="020B0503020204020204" charset="-122"/>
              </a:rPr>
              <a:t>交流</a:t>
            </a:r>
            <a:r>
              <a:rPr lang="zh-CN" altLang="zh-CN" sz="2000" b="1" dirty="0">
                <a:latin typeface="微软雅黑" panose="020B0503020204020204" charset="-122"/>
                <a:ea typeface="微软雅黑" panose="020B0503020204020204" charset="-122"/>
              </a:rPr>
              <a:t>，文件分享，消息提醒</a:t>
            </a:r>
            <a:r>
              <a:rPr lang="zh-CN" altLang="zh-CN" sz="2000" dirty="0">
                <a:latin typeface="微软雅黑" panose="020B0503020204020204" charset="-122"/>
                <a:ea typeface="微软雅黑" panose="020B0503020204020204" charset="-122"/>
              </a:rPr>
              <a:t>等功能于一身的软件。</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上下文图</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a:p>
        </p:txBody>
      </p:sp>
      <p:pic>
        <p:nvPicPr>
          <p:cNvPr id="7" name="图片 6"/>
          <p:cNvPicPr>
            <a:picLocks noChangeAspect="1"/>
          </p:cNvPicPr>
          <p:nvPr>
            <p:custDataLst>
              <p:tags r:id="rId1"/>
            </p:custDataLst>
          </p:nvPr>
        </p:nvPicPr>
        <p:blipFill>
          <a:blip r:embed="rId6"/>
          <a:stretch>
            <a:fillRect/>
          </a:stretch>
        </p:blipFill>
        <p:spPr>
          <a:xfrm>
            <a:off x="1143840" y="1085556"/>
            <a:ext cx="5239486" cy="4094139"/>
          </a:xfrm>
          <a:prstGeom prst="rect">
            <a:avLst/>
          </a:prstGeom>
        </p:spPr>
      </p:pic>
      <p:sp>
        <p:nvSpPr>
          <p:cNvPr id="3" name="文本框 2"/>
          <p:cNvSpPr txBox="1"/>
          <p:nvPr>
            <p:custDataLst>
              <p:tags r:id="rId2"/>
            </p:custDataLst>
          </p:nvPr>
        </p:nvSpPr>
        <p:spPr>
          <a:xfrm>
            <a:off x="7497591" y="202328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范围：</a:t>
            </a:r>
            <a:r>
              <a:rPr lang="zh-CN" altLang="en-US" sz="1600" dirty="0">
                <a:solidFill>
                  <a:schemeClr val="tx1">
                    <a:lumMod val="75000"/>
                    <a:lumOff val="25000"/>
                  </a:schemeClr>
                </a:solidFill>
                <a:latin typeface="微软雅黑" panose="020B0503020204020204" charset="-122"/>
                <a:ea typeface="微软雅黑" panose="020B0503020204020204" charset="-122"/>
              </a:rPr>
              <a:t>浙大城市学院全体师生</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charset="-122"/>
                <a:ea typeface="微软雅黑" panose="020B0503020204020204" charset="-122"/>
              </a:rPr>
              <a:t>用户群分类：</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学生</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教师</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管理员</a:t>
            </a:r>
            <a:endParaRPr lang="en-US" altLang="zh-CN" sz="1600" b="0" i="0" dirty="0">
              <a:solidFill>
                <a:schemeClr val="tx1">
                  <a:lumMod val="75000"/>
                  <a:lumOff val="25000"/>
                </a:schemeClr>
              </a:solidFill>
              <a:effectLst/>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实现形式：</a:t>
            </a:r>
            <a:r>
              <a:rPr lang="en-US" altLang="zh-CN" sz="1600" dirty="0">
                <a:solidFill>
                  <a:schemeClr val="tx1">
                    <a:lumMod val="75000"/>
                    <a:lumOff val="25000"/>
                  </a:schemeClr>
                </a:solidFill>
                <a:latin typeface="微软雅黑" panose="020B0503020204020204" charset="-122"/>
                <a:ea typeface="微软雅黑" panose="020B0503020204020204" charset="-122"/>
              </a:rPr>
              <a:t>App</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3575720" y="5733408"/>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charset="-122"/>
                <a:ea typeface="微软雅黑" panose="020B0503020204020204" charset="-122"/>
              </a:rPr>
              <a:t>详情见</a:t>
            </a:r>
            <a:r>
              <a:rPr lang="en-US" altLang="zh-CN" sz="1800" dirty="0">
                <a:solidFill>
                  <a:schemeClr val="accent5">
                    <a:lumMod val="75000"/>
                  </a:schemeClr>
                </a:solidFill>
                <a:latin typeface="微软雅黑" panose="020B0503020204020204" charset="-122"/>
                <a:ea typeface="微软雅黑" panose="020B0503020204020204" charset="-122"/>
              </a:rPr>
              <a:t>《SRA2023-G17-</a:t>
            </a:r>
            <a:r>
              <a:rPr lang="zh-CN" altLang="en-US" dirty="0">
                <a:solidFill>
                  <a:schemeClr val="accent5">
                    <a:lumMod val="75000"/>
                  </a:schemeClr>
                </a:solidFill>
                <a:latin typeface="微软雅黑" panose="020B0503020204020204" charset="-122"/>
                <a:ea typeface="微软雅黑" panose="020B0503020204020204" charset="-122"/>
              </a:rPr>
              <a:t>项目愿景与范围文档</a:t>
            </a:r>
            <a:r>
              <a:rPr lang="en-US" altLang="zh-CN" sz="1800" dirty="0">
                <a:solidFill>
                  <a:schemeClr val="accent5">
                    <a:lumMod val="75000"/>
                  </a:schemeClr>
                </a:solidFill>
                <a:latin typeface="微软雅黑" panose="020B0503020204020204" charset="-122"/>
                <a:ea typeface="微软雅黑" panose="020B0503020204020204" charset="-122"/>
              </a:rPr>
              <a:t>》</a:t>
            </a:r>
            <a:endParaRPr lang="zh-CN" alt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576587" y="-233180"/>
            <a:ext cx="2916704" cy="2916704"/>
          </a:xfrm>
          <a:prstGeom prst="roundRect">
            <a:avLst/>
          </a:prstGeom>
          <a:solidFill>
            <a:schemeClr val="bg1"/>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圆角矩形 19"/>
          <p:cNvSpPr/>
          <p:nvPr/>
        </p:nvSpPr>
        <p:spPr>
          <a:xfrm rot="2700000">
            <a:off x="4730361" y="-79406"/>
            <a:ext cx="2609154" cy="2609154"/>
          </a:xfrm>
          <a:prstGeom prst="roundRect">
            <a:avLst/>
          </a:prstGeom>
          <a:solidFill>
            <a:srgbClr val="1C50A2"/>
          </a:soli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496909"/>
            <a:ext cx="3476596" cy="1200329"/>
          </a:xfrm>
          <a:prstGeom prst="rect">
            <a:avLst/>
          </a:prstGeom>
          <a:ln>
            <a:noFill/>
          </a:ln>
        </p:spPr>
        <p:txBody>
          <a:bodyPr wrap="square">
            <a:spAutoFit/>
          </a:bodyPr>
          <a:lstStyle/>
          <a:p>
            <a:pPr algn="ctr"/>
            <a:r>
              <a:rPr lang="zh-CN" altLang="en-US" sz="7200" b="1" dirty="0">
                <a:solidFill>
                  <a:schemeClr val="bg1"/>
                </a:solidFill>
                <a:cs typeface="+mn-ea"/>
                <a:sym typeface="+mn-lt"/>
              </a:rPr>
              <a:t>目录</a:t>
            </a:r>
            <a:endParaRPr lang="en-US" altLang="zh-CN" sz="7200" b="1" dirty="0">
              <a:solidFill>
                <a:schemeClr val="bg1"/>
              </a:solidFill>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1621308"/>
            <a:ext cx="3476592" cy="369332"/>
          </a:xfrm>
          <a:prstGeom prst="rect">
            <a:avLst/>
          </a:prstGeom>
          <a:ln>
            <a:noFill/>
          </a:ln>
        </p:spPr>
        <p:txBody>
          <a:bodyPr wrap="square">
            <a:spAutoFit/>
          </a:bodyPr>
          <a:lstStyle/>
          <a:p>
            <a:pPr algn="ctr"/>
            <a:r>
              <a:rPr lang="en-US" altLang="zh-CN" dirty="0">
                <a:solidFill>
                  <a:schemeClr val="bg1"/>
                </a:solidFill>
                <a:latin typeface="+mj-ea"/>
                <a:ea typeface="+mj-ea"/>
                <a:cs typeface="+mn-ea"/>
                <a:sym typeface="+mn-lt"/>
              </a:rPr>
              <a:t>CONTENTS</a:t>
            </a:r>
          </a:p>
        </p:txBody>
      </p:sp>
      <p:sp>
        <p:nvSpPr>
          <p:cNvPr id="30" name="椭圆 29"/>
          <p:cNvSpPr/>
          <p:nvPr/>
        </p:nvSpPr>
        <p:spPr>
          <a:xfrm>
            <a:off x="3114701"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01</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38" name="椭圆 37"/>
          <p:cNvSpPr/>
          <p:nvPr/>
        </p:nvSpPr>
        <p:spPr>
          <a:xfrm>
            <a:off x="5770404"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02</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42" name="椭圆 41"/>
          <p:cNvSpPr/>
          <p:nvPr/>
        </p:nvSpPr>
        <p:spPr>
          <a:xfrm>
            <a:off x="8426107"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03</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14" name="文本框 9"/>
          <p:cNvSpPr txBox="1"/>
          <p:nvPr/>
        </p:nvSpPr>
        <p:spPr>
          <a:xfrm>
            <a:off x="2490423"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buClrTx/>
              <a:buSzTx/>
              <a:buFontTx/>
            </a:pPr>
            <a:r>
              <a:rPr lang="zh-CN" altLang="en-US" sz="2000" b="1" dirty="0">
                <a:solidFill>
                  <a:srgbClr val="1C50A2"/>
                </a:solidFill>
                <a:ea typeface="微软雅黑" panose="020B0503020204020204" charset="-122"/>
                <a:cs typeface="微软雅黑" panose="020B0503020204020204" charset="-122"/>
                <a:sym typeface="+mn-ea"/>
              </a:rPr>
              <a:t>项目文档</a:t>
            </a:r>
          </a:p>
        </p:txBody>
      </p:sp>
      <p:sp>
        <p:nvSpPr>
          <p:cNvPr id="15" name="文本框 9"/>
          <p:cNvSpPr txBox="1"/>
          <p:nvPr/>
        </p:nvSpPr>
        <p:spPr>
          <a:xfrm>
            <a:off x="5109790"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项目原型</a:t>
            </a:r>
          </a:p>
        </p:txBody>
      </p:sp>
      <p:sp>
        <p:nvSpPr>
          <p:cNvPr id="17" name="文本框 9"/>
          <p:cNvSpPr txBox="1"/>
          <p:nvPr/>
        </p:nvSpPr>
        <p:spPr>
          <a:xfrm>
            <a:off x="7770135" y="4498820"/>
            <a:ext cx="2102061" cy="68262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小组分工和参考文献</a:t>
            </a:r>
            <a:endParaRPr lang="en-US" altLang="zh-CN" sz="2000" b="1" dirty="0">
              <a:solidFill>
                <a:srgbClr val="1C50A2"/>
              </a:solidFill>
              <a:ea typeface="微软雅黑" panose="020B0503020204020204" charset="-122"/>
              <a:cs typeface="微软雅黑" panose="020B0503020204020204" charset="-122"/>
              <a:sym typeface="+mn-lt"/>
            </a:endParaRPr>
          </a:p>
        </p:txBody>
      </p:sp>
      <p:sp>
        <p:nvSpPr>
          <p:cNvPr id="9" name="文本框 8"/>
          <p:cNvSpPr txBox="1"/>
          <p:nvPr/>
        </p:nvSpPr>
        <p:spPr>
          <a:xfrm>
            <a:off x="7235825" y="308864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用户群划分</a:t>
            </a:r>
          </a:p>
        </p:txBody>
      </p:sp>
      <p:graphicFrame>
        <p:nvGraphicFramePr>
          <p:cNvPr id="6" name="表格 5"/>
          <p:cNvGraphicFramePr>
            <a:graphicFrameLocks noGrp="1"/>
          </p:cNvGraphicFramePr>
          <p:nvPr>
            <p:custDataLst>
              <p:tags r:id="rId1"/>
            </p:custDataLst>
          </p:nvPr>
        </p:nvGraphicFramePr>
        <p:xfrm>
          <a:off x="1362710" y="1148080"/>
          <a:ext cx="9204960" cy="5213985"/>
        </p:xfrm>
        <a:graphic>
          <a:graphicData uri="http://schemas.openxmlformats.org/drawingml/2006/table">
            <a:tbl>
              <a:tblPr firstRow="1" firstCol="1" bandRow="1">
                <a:tableStyleId>{5C22544A-7EE6-4342-B048-85BDC9FD1C3A}</a:tableStyleId>
              </a:tblPr>
              <a:tblGrid>
                <a:gridCol w="1556385">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4683125">
                  <a:extLst>
                    <a:ext uri="{9D8B030D-6E8A-4147-A177-3AD203B41FA5}">
                      <a16:colId xmlns:a16="http://schemas.microsoft.com/office/drawing/2014/main" val="20002"/>
                    </a:ext>
                  </a:extLst>
                </a:gridCol>
              </a:tblGrid>
              <a:tr h="347345">
                <a:tc>
                  <a:txBody>
                    <a:bodyPr/>
                    <a:lstStyle/>
                    <a:p>
                      <a:pPr algn="just">
                        <a:lnSpc>
                          <a:spcPct val="150000"/>
                        </a:lnSpc>
                      </a:pPr>
                      <a:r>
                        <a:rPr lang="zh-CN" sz="1400" kern="100" dirty="0">
                          <a:effectLst/>
                          <a:latin typeface="Arial Black" panose="020B0A04020102020204" pitchFamily="34" charset="0"/>
                          <a:ea typeface="+mj-ea"/>
                        </a:rPr>
                        <a:t>名称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个数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描述</a:t>
                      </a:r>
                    </a:p>
                  </a:txBody>
                  <a:tcPr marL="50580" marR="50580" marT="0" marB="0"/>
                </a:tc>
                <a:extLst>
                  <a:ext uri="{0D108BD9-81ED-4DB2-BD59-A6C34878D82A}">
                    <a16:rowId xmlns:a16="http://schemas.microsoft.com/office/drawing/2014/main" val="10000"/>
                  </a:ext>
                </a:extLst>
              </a:tr>
              <a:tr h="1737995">
                <a:tc>
                  <a:txBody>
                    <a:bodyPr/>
                    <a:lstStyle/>
                    <a:p>
                      <a:pPr algn="just">
                        <a:lnSpc>
                          <a:spcPct val="150000"/>
                        </a:lnSpc>
                      </a:pPr>
                      <a:r>
                        <a:rPr lang="zh-CN" sz="1400" kern="100" dirty="0">
                          <a:effectLst/>
                          <a:latin typeface="Arial Black" panose="020B0A04020102020204" pitchFamily="34" charset="0"/>
                          <a:ea typeface="+mj-ea"/>
                        </a:rPr>
                        <a:t>学生</a:t>
                      </a:r>
                      <a:r>
                        <a:rPr lang="en-US" sz="1400" kern="100" dirty="0">
                          <a:effectLst/>
                          <a:latin typeface="Arial Black" panose="020B0A04020102020204" pitchFamily="34" charset="0"/>
                          <a:ea typeface="+mj-ea"/>
                        </a:rPr>
                        <a:t>(</a:t>
                      </a:r>
                      <a:r>
                        <a:rPr lang="zh-CN" sz="1400" kern="100" dirty="0">
                          <a:effectLst/>
                          <a:latin typeface="Arial Black" panose="020B0A04020102020204" pitchFamily="34" charset="0"/>
                          <a:ea typeface="+mj-ea"/>
                        </a:rPr>
                        <a:t>受优待的</a:t>
                      </a:r>
                      <a:r>
                        <a:rPr lang="en-US" sz="1400" kern="100" dirty="0">
                          <a:effectLst/>
                          <a:latin typeface="Arial Black" panose="020B0A04020102020204" pitchFamily="34" charset="0"/>
                          <a:ea typeface="+mj-ea"/>
                        </a:rPr>
                        <a:t>)</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300</a:t>
                      </a:r>
                      <a:r>
                        <a:rPr lang="zh-CN" sz="1400" kern="100" dirty="0">
                          <a:effectLst/>
                          <a:latin typeface="Arial Black" panose="020B0A04020102020204" pitchFamily="34" charset="0"/>
                          <a:ea typeface="+mj-ea"/>
                        </a:rPr>
                        <a:t>人左右，为浙大城市学院软件工程专业学生数。</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的主要目标用户，学生用户群体对于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的课后辅助、社区功能有很强的需求，同时对于所使用的</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的界面美观程度和响应速度也有较高的要求，该类用户的满意程度，很大程度上影响了易学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后续的推广与使用。</a:t>
                      </a:r>
                    </a:p>
                  </a:txBody>
                  <a:tcPr marL="50580" marR="50580" marT="0" marB="0"/>
                </a:tc>
                <a:extLst>
                  <a:ext uri="{0D108BD9-81ED-4DB2-BD59-A6C34878D82A}">
                    <a16:rowId xmlns:a16="http://schemas.microsoft.com/office/drawing/2014/main" val="10001"/>
                  </a:ext>
                </a:extLst>
              </a:tr>
              <a:tr h="2085340">
                <a:tc>
                  <a:txBody>
                    <a:bodyPr/>
                    <a:lstStyle/>
                    <a:p>
                      <a:pPr algn="just">
                        <a:lnSpc>
                          <a:spcPct val="150000"/>
                        </a:lnSpc>
                      </a:pPr>
                      <a:r>
                        <a:rPr lang="zh-CN" sz="1400" kern="100">
                          <a:effectLst/>
                          <a:latin typeface="Arial Black" panose="020B0A04020102020204" pitchFamily="34" charset="0"/>
                          <a:ea typeface="+mj-ea"/>
                        </a:rPr>
                        <a:t>老师</a:t>
                      </a:r>
                      <a:r>
                        <a:rPr lang="en-US" sz="1400" kern="100">
                          <a:effectLst/>
                          <a:latin typeface="Arial Black" panose="020B0A04020102020204" pitchFamily="34" charset="0"/>
                          <a:ea typeface="+mj-ea"/>
                        </a:rPr>
                        <a:t>(</a:t>
                      </a:r>
                      <a:r>
                        <a:rPr lang="zh-CN" sz="1400" kern="100">
                          <a:effectLst/>
                          <a:latin typeface="Arial Black" panose="020B0A04020102020204" pitchFamily="34" charset="0"/>
                          <a:ea typeface="+mj-ea"/>
                        </a:rPr>
                        <a:t>受优待的</a:t>
                      </a:r>
                      <a:r>
                        <a:rPr lang="en-US" sz="1400" kern="100">
                          <a:effectLst/>
                          <a:latin typeface="Arial Black" panose="020B0A04020102020204" pitchFamily="34" charset="0"/>
                          <a:ea typeface="+mj-ea"/>
                        </a:rPr>
                        <a:t>)</a:t>
                      </a:r>
                      <a:endParaRPr lang="zh-CN" sz="1400" kern="10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25</a:t>
                      </a:r>
                      <a:r>
                        <a:rPr lang="zh-CN" sz="1400" kern="100" dirty="0">
                          <a:effectLst/>
                          <a:latin typeface="Arial Black" panose="020B0A04020102020204" pitchFamily="34" charset="0"/>
                          <a:ea typeface="+mj-ea"/>
                        </a:rPr>
                        <a:t>人左右，为浙大城市学院软件工程专业教职工。</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的主要目标用户，教师用户群体对于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资源发布、社区功能、作业评审等有较高的需求，老师群体通过查看学生用户的发帖消息、作业评论，了解学生的学习状况有利于学生和老师进行更好的信息沟通。教师用户对界面的响应速度和易用程度有较高要求，一个快捷易用的界面能够受到该群体的青睐。</a:t>
                      </a:r>
                    </a:p>
                  </a:txBody>
                  <a:tcPr marL="50580" marR="50580" marT="0" marB="0"/>
                </a:tc>
                <a:extLst>
                  <a:ext uri="{0D108BD9-81ED-4DB2-BD59-A6C34878D82A}">
                    <a16:rowId xmlns:a16="http://schemas.microsoft.com/office/drawing/2014/main" val="10002"/>
                  </a:ext>
                </a:extLst>
              </a:tr>
              <a:tr h="1043305">
                <a:tc>
                  <a:txBody>
                    <a:bodyPr/>
                    <a:lstStyle/>
                    <a:p>
                      <a:pPr algn="just">
                        <a:lnSpc>
                          <a:spcPct val="150000"/>
                        </a:lnSpc>
                      </a:pPr>
                      <a:r>
                        <a:rPr lang="zh-CN" sz="1400" kern="100">
                          <a:effectLst/>
                          <a:latin typeface="Arial Black" panose="020B0A04020102020204" pitchFamily="34" charset="0"/>
                          <a:ea typeface="+mj-ea"/>
                        </a:rPr>
                        <a:t>系统管理员</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大约</a:t>
                      </a:r>
                      <a:r>
                        <a:rPr lang="en-US" sz="1400" kern="100">
                          <a:effectLst/>
                          <a:latin typeface="Arial Black" panose="020B0A04020102020204" pitchFamily="34" charset="0"/>
                          <a:ea typeface="+mj-ea"/>
                        </a:rPr>
                        <a:t>5</a:t>
                      </a:r>
                      <a:r>
                        <a:rPr lang="zh-CN" sz="1400" kern="100">
                          <a:effectLst/>
                          <a:latin typeface="Arial Black" panose="020B0A04020102020204" pitchFamily="34" charset="0"/>
                          <a:ea typeface="+mj-ea"/>
                        </a:rPr>
                        <a:t>人左右</a:t>
                      </a: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系统管理员主要用其用来管理易学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的内容，如后台各类用户的详细数据与信息，社区的发帖内容等。 </a:t>
                      </a:r>
                    </a:p>
                  </a:txBody>
                  <a:tcPr marL="50580" marR="50580" marT="0" marB="0"/>
                </a:tc>
                <a:extLst>
                  <a:ext uri="{0D108BD9-81ED-4DB2-BD59-A6C34878D82A}">
                    <a16:rowId xmlns:a16="http://schemas.microsoft.com/office/drawing/2014/main" val="10003"/>
                  </a:ext>
                </a:extLst>
              </a:tr>
            </a:tbl>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用户代表选择</a:t>
            </a:r>
          </a:p>
        </p:txBody>
      </p:sp>
      <p:graphicFrame>
        <p:nvGraphicFramePr>
          <p:cNvPr id="2" name="表格 1"/>
          <p:cNvGraphicFramePr>
            <a:graphicFrameLocks noGrp="1"/>
          </p:cNvGraphicFramePr>
          <p:nvPr>
            <p:custDataLst>
              <p:tags r:id="rId1"/>
            </p:custDataLst>
          </p:nvPr>
        </p:nvGraphicFramePr>
        <p:xfrm>
          <a:off x="1337287" y="902742"/>
          <a:ext cx="8915076" cy="5765914"/>
        </p:xfrm>
        <a:graphic>
          <a:graphicData uri="http://schemas.openxmlformats.org/drawingml/2006/table">
            <a:tbl>
              <a:tblPr firstRow="1" firstCol="1" bandRow="1">
                <a:tableStyleId>{5C22544A-7EE6-4342-B048-85BDC9FD1C3A}</a:tableStyleId>
              </a:tblPr>
              <a:tblGrid>
                <a:gridCol w="949413">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1102179">
                  <a:extLst>
                    <a:ext uri="{9D8B030D-6E8A-4147-A177-3AD203B41FA5}">
                      <a16:colId xmlns:a16="http://schemas.microsoft.com/office/drawing/2014/main" val="20002"/>
                    </a:ext>
                  </a:extLst>
                </a:gridCol>
                <a:gridCol w="1781853">
                  <a:extLst>
                    <a:ext uri="{9D8B030D-6E8A-4147-A177-3AD203B41FA5}">
                      <a16:colId xmlns:a16="http://schemas.microsoft.com/office/drawing/2014/main" val="20003"/>
                    </a:ext>
                  </a:extLst>
                </a:gridCol>
                <a:gridCol w="1869093">
                  <a:extLst>
                    <a:ext uri="{9D8B030D-6E8A-4147-A177-3AD203B41FA5}">
                      <a16:colId xmlns:a16="http://schemas.microsoft.com/office/drawing/2014/main" val="20004"/>
                    </a:ext>
                  </a:extLst>
                </a:gridCol>
                <a:gridCol w="2241838">
                  <a:extLst>
                    <a:ext uri="{9D8B030D-6E8A-4147-A177-3AD203B41FA5}">
                      <a16:colId xmlns:a16="http://schemas.microsoft.com/office/drawing/2014/main" val="20005"/>
                    </a:ext>
                  </a:extLst>
                </a:gridCol>
              </a:tblGrid>
              <a:tr h="376275">
                <a:tc>
                  <a:txBody>
                    <a:bodyPr/>
                    <a:lstStyle/>
                    <a:p>
                      <a:pPr algn="ctr"/>
                      <a:r>
                        <a:rPr lang="zh-CN" sz="1400" kern="100" dirty="0">
                          <a:effectLst/>
                          <a:latin typeface="微软雅黑" panose="020B0503020204020204" charset="-122"/>
                          <a:ea typeface="微软雅黑" panose="020B0503020204020204" charset="-122"/>
                        </a:rPr>
                        <a:t>用户类别</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用户姓名</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当前身份</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用户简介</a:t>
                      </a:r>
                    </a:p>
                  </a:txBody>
                  <a:tcPr marL="43889" marR="43889" marT="0" marB="0"/>
                </a:tc>
                <a:tc>
                  <a:txBody>
                    <a:bodyPr/>
                    <a:lstStyle/>
                    <a:p>
                      <a:pPr algn="ctr"/>
                      <a:r>
                        <a:rPr lang="zh-CN" sz="1400" kern="100" dirty="0">
                          <a:effectLst/>
                          <a:latin typeface="微软雅黑" panose="020B0503020204020204" charset="-122"/>
                          <a:ea typeface="微软雅黑" panose="020B0503020204020204" charset="-122"/>
                        </a:rPr>
                        <a:t>选择原因</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责任及义务</a:t>
                      </a:r>
                    </a:p>
                  </a:txBody>
                  <a:tcPr marL="43889" marR="43889" marT="0" marB="0"/>
                </a:tc>
                <a:extLst>
                  <a:ext uri="{0D108BD9-81ED-4DB2-BD59-A6C34878D82A}">
                    <a16:rowId xmlns:a16="http://schemas.microsoft.com/office/drawing/2014/main" val="10000"/>
                  </a:ext>
                </a:extLst>
              </a:tr>
              <a:tr h="1714885">
                <a:tc>
                  <a:txBody>
                    <a:bodyPr/>
                    <a:lstStyle/>
                    <a:p>
                      <a:pPr algn="ctr"/>
                      <a:r>
                        <a:rPr lang="zh-CN" sz="1400" kern="100" dirty="0">
                          <a:effectLst/>
                          <a:latin typeface="微软雅黑" panose="020B0503020204020204" charset="-122"/>
                          <a:ea typeface="微软雅黑" panose="020B0503020204020204" charset="-122"/>
                        </a:rPr>
                        <a:t>最终用户</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苏奎</a:t>
                      </a:r>
                      <a:endParaRPr lang="en-US" alt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杨枨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项目的下达者，目标用户</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既是项目下达者，也是目标用户，在该项目中扮演多种角色。</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杨枨</a:t>
                      </a:r>
                      <a:r>
                        <a:rPr lang="zh-CN" altLang="en-US" sz="1400" kern="100" dirty="0">
                          <a:effectLst/>
                          <a:latin typeface="微软雅黑" panose="020B0503020204020204" charset="-122"/>
                          <a:ea typeface="微软雅黑" panose="020B0503020204020204" charset="-122"/>
                        </a:rPr>
                        <a:t>，苏奎</a:t>
                      </a:r>
                      <a:r>
                        <a:rPr lang="zh-CN" sz="1400" kern="100" dirty="0">
                          <a:effectLst/>
                          <a:latin typeface="微软雅黑" panose="020B0503020204020204" charset="-122"/>
                          <a:ea typeface="微软雅黑" panose="020B0503020204020204" charset="-122"/>
                        </a:rPr>
                        <a:t>老师是本课程的教师，同时也是该项目的发起人，是项目的关键，所有的基本需求都要经过其确认，其满意程度是项目能否进行下去的基础。</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对整个项目具有绝对的主导作用，是整个需求项目方向的引导者，同时也对小组有评审权。</a:t>
                      </a:r>
                    </a:p>
                  </a:txBody>
                  <a:tcPr marL="43889" marR="43889" marT="0" marB="0"/>
                </a:tc>
                <a:extLst>
                  <a:ext uri="{0D108BD9-81ED-4DB2-BD59-A6C34878D82A}">
                    <a16:rowId xmlns:a16="http://schemas.microsoft.com/office/drawing/2014/main" val="10001"/>
                  </a:ext>
                </a:extLst>
              </a:tr>
              <a:tr h="1224918">
                <a:tc>
                  <a:txBody>
                    <a:bodyPr/>
                    <a:lstStyle/>
                    <a:p>
                      <a:pPr algn="ctr"/>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何宁波</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提出项目的基本需求，对后续需求进行反馈，确认是否符合自己要求，同时对项目界面原型等提出一些意见</a:t>
                      </a:r>
                    </a:p>
                  </a:txBody>
                  <a:tcPr marL="43889" marR="43889" marT="0" marB="0"/>
                </a:tc>
                <a:extLst>
                  <a:ext uri="{0D108BD9-81ED-4DB2-BD59-A6C34878D82A}">
                    <a16:rowId xmlns:a16="http://schemas.microsoft.com/office/drawing/2014/main" val="10002"/>
                  </a:ext>
                </a:extLst>
              </a:tr>
              <a:tr h="1224918">
                <a:tc>
                  <a:txBody>
                    <a:bodyPr/>
                    <a:lstStyle/>
                    <a:p>
                      <a:pPr algn="ctr"/>
                      <a:r>
                        <a:rPr lang="zh-CN" sz="1400" kern="100">
                          <a:effectLst/>
                          <a:latin typeface="微软雅黑" panose="020B0503020204020204" charset="-122"/>
                          <a:ea typeface="微软雅黑" panose="020B0503020204020204" charset="-122"/>
                        </a:rPr>
                        <a:t>管理员用户代表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罗荣良</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管理员用户代表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有管理员相关内容的开发和使用经验。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拥有</a:t>
                      </a:r>
                      <a:r>
                        <a:rPr lang="zh-CN" altLang="en-US" sz="1400" kern="100" dirty="0">
                          <a:effectLst/>
                          <a:latin typeface="微软雅黑" panose="020B0503020204020204" charset="-122"/>
                          <a:ea typeface="微软雅黑" panose="020B0503020204020204" charset="-122"/>
                        </a:rPr>
                        <a:t>丰富的</a:t>
                      </a:r>
                      <a:r>
                        <a:rPr lang="zh-CN" sz="1400" kern="100" dirty="0">
                          <a:effectLst/>
                          <a:latin typeface="微软雅黑" panose="020B0503020204020204" charset="-122"/>
                          <a:ea typeface="微软雅黑" panose="020B0503020204020204" charset="-122"/>
                        </a:rPr>
                        <a:t>项目管理员部分开发与运维经验。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微软雅黑" panose="020B0503020204020204" charset="-122"/>
                        </a:rPr>
                        <a:t>易学</a:t>
                      </a:r>
                      <a:r>
                        <a:rPr lang="en-US" altLang="zh-CN" sz="1400" kern="100" dirty="0">
                          <a:effectLst/>
                          <a:latin typeface="微软雅黑" panose="020B0503020204020204" charset="-122"/>
                          <a:ea typeface="微软雅黑" panose="020B0503020204020204" charset="-122"/>
                        </a:rPr>
                        <a:t>e-learning</a:t>
                      </a:r>
                      <a:r>
                        <a:rPr lang="zh-CN" sz="1400" kern="100" dirty="0">
                          <a:effectLst/>
                          <a:latin typeface="微软雅黑" panose="020B0503020204020204" charset="-122"/>
                          <a:ea typeface="微软雅黑" panose="020B0503020204020204" charset="-122"/>
                        </a:rPr>
                        <a:t>项目中管理员角色功能需求，并对本项目组所做的界面原型提供相应的修改意见。</a:t>
                      </a:r>
                    </a:p>
                  </a:txBody>
                  <a:tcPr marL="43889" marR="43889" marT="0" marB="0"/>
                </a:tc>
                <a:extLst>
                  <a:ext uri="{0D108BD9-81ED-4DB2-BD59-A6C34878D82A}">
                    <a16:rowId xmlns:a16="http://schemas.microsoft.com/office/drawing/2014/main" val="10003"/>
                  </a:ext>
                </a:extLst>
              </a:tr>
              <a:tr h="1224918">
                <a:tc>
                  <a:txBody>
                    <a:bodyPr/>
                    <a:lstStyle/>
                    <a:p>
                      <a:pPr algn="ctr"/>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王豪烨</a:t>
                      </a:r>
                      <a:endParaRPr 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王硕萍</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浙大城市学院计算学院的教师。</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包括项目下达者在内的教师用户，可以对项目的教师用户功能提出建议，供后续开发时参考。</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mn-ea"/>
                        </a:rPr>
                        <a:t>易学</a:t>
                      </a:r>
                      <a:r>
                        <a:rPr lang="en-US" altLang="zh-CN" sz="1400" kern="100" dirty="0">
                          <a:effectLst/>
                          <a:latin typeface="微软雅黑" panose="020B0503020204020204" charset="-122"/>
                          <a:ea typeface="+mn-ea"/>
                        </a:rPr>
                        <a:t>e-learning</a:t>
                      </a:r>
                      <a:r>
                        <a:rPr lang="zh-CN" sz="1400" kern="100" dirty="0">
                          <a:effectLst/>
                          <a:latin typeface="微软雅黑" panose="020B0503020204020204" charset="-122"/>
                          <a:ea typeface="微软雅黑" panose="020B0503020204020204" charset="-122"/>
                        </a:rPr>
                        <a:t>项目中游客角色功能需求，并对项目组所做的界面原型提供相应的修改意见。</a:t>
                      </a:r>
                    </a:p>
                  </a:txBody>
                  <a:tcPr marL="43889" marR="43889" marT="0" marB="0"/>
                </a:tc>
                <a:extLst>
                  <a:ext uri="{0D108BD9-81ED-4DB2-BD59-A6C34878D82A}">
                    <a16:rowId xmlns:a16="http://schemas.microsoft.com/office/drawing/2014/main" val="10004"/>
                  </a:ext>
                </a:extLst>
              </a:tr>
            </a:tbl>
          </a:graphicData>
        </a:graphic>
      </p:graphicFrame>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58470" y="273050"/>
            <a:ext cx="2746375" cy="53975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用户代表分类与画像</a:t>
            </a:r>
          </a:p>
        </p:txBody>
      </p:sp>
      <p:pic>
        <p:nvPicPr>
          <p:cNvPr id="6" name="图片 5"/>
          <p:cNvPicPr>
            <a:picLocks noChangeAspect="1"/>
          </p:cNvPicPr>
          <p:nvPr>
            <p:custDataLst>
              <p:tags r:id="rId1"/>
            </p:custDataLst>
          </p:nvPr>
        </p:nvPicPr>
        <p:blipFill>
          <a:blip r:embed="rId4"/>
          <a:stretch>
            <a:fillRect/>
          </a:stretch>
        </p:blipFill>
        <p:spPr>
          <a:xfrm>
            <a:off x="2881011" y="895316"/>
            <a:ext cx="5839713" cy="555536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4197985" cy="49720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用户代表邀请与明确职责</a:t>
            </a:r>
          </a:p>
        </p:txBody>
      </p:sp>
      <p:pic>
        <p:nvPicPr>
          <p:cNvPr id="3" name="图片 2"/>
          <p:cNvPicPr>
            <a:picLocks noChangeAspect="1"/>
          </p:cNvPicPr>
          <p:nvPr>
            <p:custDataLst>
              <p:tags r:id="rId1"/>
            </p:custDataLst>
          </p:nvPr>
        </p:nvPicPr>
        <p:blipFill>
          <a:blip r:embed="rId5"/>
          <a:stretch>
            <a:fillRect/>
          </a:stretch>
        </p:blipFill>
        <p:spPr>
          <a:xfrm>
            <a:off x="654999" y="997525"/>
            <a:ext cx="7150956" cy="5611091"/>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2170546" y="3429000"/>
            <a:ext cx="9809018" cy="3020322"/>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用户代表需求获取</a:t>
            </a:r>
          </a:p>
        </p:txBody>
      </p:sp>
      <p:sp>
        <p:nvSpPr>
          <p:cNvPr id="2" name="文本框 1"/>
          <p:cNvSpPr txBox="1"/>
          <p:nvPr>
            <p:custDataLst>
              <p:tags r:id="rId1"/>
            </p:custDataLst>
          </p:nvPr>
        </p:nvSpPr>
        <p:spPr>
          <a:xfrm>
            <a:off x="481601" y="952191"/>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访谈与需求获取</a:t>
            </a:r>
          </a:p>
        </p:txBody>
      </p:sp>
      <p:pic>
        <p:nvPicPr>
          <p:cNvPr id="5" name="图片 4"/>
          <p:cNvPicPr>
            <a:picLocks noChangeAspect="1"/>
          </p:cNvPicPr>
          <p:nvPr>
            <p:custDataLst>
              <p:tags r:id="rId2"/>
            </p:custDataLst>
          </p:nvPr>
        </p:nvPicPr>
        <p:blipFill>
          <a:blip r:embed="rId7"/>
          <a:stretch>
            <a:fillRect/>
          </a:stretch>
        </p:blipFill>
        <p:spPr>
          <a:xfrm>
            <a:off x="859084" y="1500812"/>
            <a:ext cx="3759098" cy="4931516"/>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4887194" y="1565696"/>
            <a:ext cx="7012510" cy="1964904"/>
          </a:xfrm>
          <a:prstGeom prst="rect">
            <a:avLst/>
          </a:prstGeom>
        </p:spPr>
      </p:pic>
      <p:pic>
        <p:nvPicPr>
          <p:cNvPr id="9" name="图片 8"/>
          <p:cNvPicPr>
            <a:picLocks noChangeAspect="1"/>
          </p:cNvPicPr>
          <p:nvPr>
            <p:custDataLst>
              <p:tags r:id="rId4"/>
            </p:custDataLst>
          </p:nvPr>
        </p:nvPicPr>
        <p:blipFill>
          <a:blip r:embed="rId9"/>
          <a:stretch>
            <a:fillRect/>
          </a:stretch>
        </p:blipFill>
        <p:spPr>
          <a:xfrm>
            <a:off x="4780514" y="4502630"/>
            <a:ext cx="7226429" cy="1414211"/>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370765" y="989136"/>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学生</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教师</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管理员用例文档与用例图</a:t>
            </a:r>
          </a:p>
        </p:txBody>
      </p:sp>
      <p:sp>
        <p:nvSpPr>
          <p:cNvPr id="3" name="文本框 2"/>
          <p:cNvSpPr txBox="1"/>
          <p:nvPr>
            <p:custDataLst>
              <p:tags r:id="rId2"/>
            </p:custDataLst>
          </p:nvPr>
        </p:nvSpPr>
        <p:spPr>
          <a:xfrm>
            <a:off x="766517" y="1358468"/>
            <a:ext cx="5676970" cy="1156855"/>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详情见用例说明文档</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模板：</a:t>
            </a:r>
            <a:r>
              <a:rPr lang="en-US" altLang="zh-CN" sz="1600" b="1" dirty="0">
                <a:solidFill>
                  <a:schemeClr val="tx1">
                    <a:lumMod val="75000"/>
                    <a:lumOff val="25000"/>
                  </a:schemeClr>
                </a:solidFill>
                <a:latin typeface="微软雅黑" panose="020B0503020204020204" charset="-122"/>
                <a:ea typeface="微软雅黑" panose="020B0503020204020204" charset="-122"/>
              </a:rPr>
              <a:t>GB/T 8567-2006 《</a:t>
            </a:r>
            <a:r>
              <a:rPr lang="zh-CN" altLang="en-US" sz="1600" b="1" dirty="0">
                <a:solidFill>
                  <a:schemeClr val="tx1">
                    <a:lumMod val="75000"/>
                    <a:lumOff val="25000"/>
                  </a:schemeClr>
                </a:solidFill>
                <a:latin typeface="微软雅黑" panose="020B0503020204020204" charset="-122"/>
                <a:ea typeface="微软雅黑" panose="020B0503020204020204" charset="-122"/>
              </a:rPr>
              <a:t>计算机软件文档编制规范</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p>
          <a:p>
            <a:pPr>
              <a:lnSpc>
                <a:spcPct val="150000"/>
              </a:lnSpc>
              <a:buClr>
                <a:srgbClr val="3992DB"/>
              </a:buClr>
            </a:pPr>
            <a:r>
              <a:rPr lang="en-US" altLang="zh-CN" sz="1600" b="1" dirty="0">
                <a:solidFill>
                  <a:schemeClr val="tx1">
                    <a:lumMod val="75000"/>
                    <a:lumOff val="25000"/>
                  </a:schemeClr>
                </a:solidFill>
                <a:latin typeface="微软雅黑" panose="020B0503020204020204" charset="-122"/>
                <a:ea typeface="微软雅黑" panose="020B0503020204020204" charset="-122"/>
              </a:rPr>
              <a:t>UML</a:t>
            </a:r>
            <a:r>
              <a:rPr lang="zh-CN" altLang="en-US" sz="1600" b="1" dirty="0">
                <a:solidFill>
                  <a:schemeClr val="tx1">
                    <a:lumMod val="75000"/>
                    <a:lumOff val="25000"/>
                  </a:schemeClr>
                </a:solidFill>
                <a:latin typeface="微软雅黑" panose="020B0503020204020204" charset="-122"/>
                <a:ea typeface="微软雅黑" panose="020B0503020204020204" charset="-122"/>
              </a:rPr>
              <a:t>工具：</a:t>
            </a:r>
            <a:r>
              <a:rPr lang="en-US" altLang="zh-CN" sz="1600" b="1" dirty="0" err="1">
                <a:solidFill>
                  <a:schemeClr val="tx1">
                    <a:lumMod val="75000"/>
                    <a:lumOff val="25000"/>
                  </a:schemeClr>
                </a:solidFill>
                <a:latin typeface="微软雅黑" panose="020B0503020204020204" charset="-122"/>
                <a:ea typeface="微软雅黑" panose="020B0503020204020204" charset="-122"/>
              </a:rPr>
              <a:t>visio</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process on</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3"/>
            </p:custDataLst>
          </p:nvPr>
        </p:nvPicPr>
        <p:blipFill rotWithShape="1">
          <a:blip r:embed="rId8"/>
          <a:srcRect r="39909"/>
          <a:stretch>
            <a:fillRect/>
          </a:stretch>
        </p:blipFill>
        <p:spPr>
          <a:xfrm>
            <a:off x="734075" y="2570759"/>
            <a:ext cx="5741854" cy="1199767"/>
          </a:xfrm>
          <a:prstGeom prst="rect">
            <a:avLst/>
          </a:prstGeom>
        </p:spPr>
      </p:pic>
      <p:pic>
        <p:nvPicPr>
          <p:cNvPr id="10" name="图片 9"/>
          <p:cNvPicPr>
            <a:picLocks noChangeAspect="1"/>
          </p:cNvPicPr>
          <p:nvPr>
            <p:custDataLst>
              <p:tags r:id="rId4"/>
            </p:custDataLst>
          </p:nvPr>
        </p:nvPicPr>
        <p:blipFill rotWithShape="1">
          <a:blip r:embed="rId9"/>
          <a:srcRect r="25847"/>
          <a:stretch>
            <a:fillRect/>
          </a:stretch>
        </p:blipFill>
        <p:spPr>
          <a:xfrm>
            <a:off x="734075" y="3865681"/>
            <a:ext cx="6290179" cy="2290993"/>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7558189" y="1887583"/>
            <a:ext cx="4134278" cy="4269091"/>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731015" y="1007608"/>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用例文档规范</a:t>
            </a:r>
          </a:p>
        </p:txBody>
      </p:sp>
      <p:sp>
        <p:nvSpPr>
          <p:cNvPr id="3" name="文本框 2"/>
          <p:cNvSpPr txBox="1"/>
          <p:nvPr>
            <p:custDataLst>
              <p:tags r:id="rId2"/>
            </p:custDataLst>
          </p:nvPr>
        </p:nvSpPr>
        <p:spPr>
          <a:xfrm>
            <a:off x="675095" y="1546414"/>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6565923" y="1352592"/>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顺序图：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4"/>
            </p:custDataLst>
          </p:nvPr>
        </p:nvPicPr>
        <p:blipFill>
          <a:blip r:embed="rId8"/>
          <a:stretch>
            <a:fillRect/>
          </a:stretch>
        </p:blipFill>
        <p:spPr>
          <a:xfrm>
            <a:off x="731015" y="2134079"/>
            <a:ext cx="4969567" cy="3359151"/>
          </a:xfrm>
          <a:prstGeom prst="rect">
            <a:avLst/>
          </a:prstGeom>
        </p:spPr>
      </p:pic>
      <p:pic>
        <p:nvPicPr>
          <p:cNvPr id="11" name="图片 10"/>
          <p:cNvPicPr>
            <a:picLocks noChangeAspect="1"/>
          </p:cNvPicPr>
          <p:nvPr>
            <p:custDataLst>
              <p:tags r:id="rId5"/>
            </p:custDataLst>
          </p:nvPr>
        </p:nvPicPr>
        <p:blipFill>
          <a:blip r:embed="rId9"/>
          <a:stretch>
            <a:fillRect/>
          </a:stretch>
        </p:blipFill>
        <p:spPr>
          <a:xfrm>
            <a:off x="6565923" y="2048933"/>
            <a:ext cx="4736731" cy="416624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603780" y="1160650"/>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用例描述：</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custDataLst>
              <p:tags r:id="rId2"/>
            </p:custDataLst>
          </p:nvPr>
        </p:nvGraphicFramePr>
        <p:xfrm>
          <a:off x="3241964" y="1265382"/>
          <a:ext cx="5031560" cy="4936864"/>
        </p:xfrm>
        <a:graphic>
          <a:graphicData uri="http://schemas.openxmlformats.org/drawingml/2006/table">
            <a:tbl>
              <a:tblPr firstRow="1" firstCol="1" bandRow="1">
                <a:tableStyleId>{5C22544A-7EE6-4342-B048-85BDC9FD1C3A}</a:tableStyleId>
              </a:tblPr>
              <a:tblGrid>
                <a:gridCol w="1038521">
                  <a:extLst>
                    <a:ext uri="{9D8B030D-6E8A-4147-A177-3AD203B41FA5}">
                      <a16:colId xmlns:a16="http://schemas.microsoft.com/office/drawing/2014/main" val="20000"/>
                    </a:ext>
                  </a:extLst>
                </a:gridCol>
                <a:gridCol w="3993039">
                  <a:extLst>
                    <a:ext uri="{9D8B030D-6E8A-4147-A177-3AD203B41FA5}">
                      <a16:colId xmlns:a16="http://schemas.microsoft.com/office/drawing/2014/main" val="20001"/>
                    </a:ext>
                  </a:extLst>
                </a:gridCol>
              </a:tblGrid>
              <a:tr h="186450">
                <a:tc>
                  <a:txBody>
                    <a:bodyPr/>
                    <a:lstStyle/>
                    <a:p>
                      <a:pPr algn="ctr">
                        <a:lnSpc>
                          <a:spcPct val="115000"/>
                        </a:lnSpc>
                      </a:pPr>
                      <a:r>
                        <a:rPr lang="zh-CN" sz="1000" kern="0">
                          <a:effectLst/>
                        </a:rPr>
                        <a:t>用例标识号</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tabLst>
                          <a:tab pos="1131570" algn="l"/>
                        </a:tabLst>
                      </a:pPr>
                      <a:r>
                        <a:rPr lang="en-US" sz="1000" kern="0">
                          <a:effectLst/>
                        </a:rPr>
                        <a:t>UC003</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0"/>
                  </a:ext>
                </a:extLst>
              </a:tr>
              <a:tr h="185590">
                <a:tc>
                  <a:txBody>
                    <a:bodyPr/>
                    <a:lstStyle/>
                    <a:p>
                      <a:pPr algn="ctr">
                        <a:lnSpc>
                          <a:spcPct val="115000"/>
                        </a:lnSpc>
                      </a:pPr>
                      <a:r>
                        <a:rPr lang="zh-CN" sz="1000" kern="0">
                          <a:effectLst/>
                        </a:rPr>
                        <a:t>用例名</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个人信息设置</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1"/>
                  </a:ext>
                </a:extLst>
              </a:tr>
              <a:tr h="185590">
                <a:tc>
                  <a:txBody>
                    <a:bodyPr/>
                    <a:lstStyle/>
                    <a:p>
                      <a:pPr algn="ctr">
                        <a:lnSpc>
                          <a:spcPct val="115000"/>
                        </a:lnSpc>
                      </a:pPr>
                      <a:r>
                        <a:rPr lang="zh-CN" sz="1000" kern="0">
                          <a:effectLst/>
                        </a:rPr>
                        <a:t>创建时间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2"/>
                  </a:ext>
                </a:extLst>
              </a:tr>
              <a:tr h="185590">
                <a:tc>
                  <a:txBody>
                    <a:bodyPr/>
                    <a:lstStyle/>
                    <a:p>
                      <a:pPr algn="ctr">
                        <a:lnSpc>
                          <a:spcPct val="115000"/>
                        </a:lnSpc>
                      </a:pPr>
                      <a:r>
                        <a:rPr lang="zh-CN" sz="1000" kern="0">
                          <a:effectLst/>
                        </a:rPr>
                        <a:t>最后修改时间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3"/>
                  </a:ext>
                </a:extLst>
              </a:tr>
              <a:tr h="185590">
                <a:tc>
                  <a:txBody>
                    <a:bodyPr/>
                    <a:lstStyle/>
                    <a:p>
                      <a:pPr algn="ctr">
                        <a:lnSpc>
                          <a:spcPct val="115000"/>
                        </a:lnSpc>
                      </a:pPr>
                      <a:r>
                        <a:rPr lang="zh-CN" sz="1000" kern="0">
                          <a:effectLst/>
                        </a:rPr>
                        <a:t>用例说明</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教师用户通过“我的”界面，进入个人信息设置界面 </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4"/>
                  </a:ext>
                </a:extLst>
              </a:tr>
              <a:tr h="383285">
                <a:tc>
                  <a:txBody>
                    <a:bodyPr/>
                    <a:lstStyle/>
                    <a:p>
                      <a:pPr algn="ctr">
                        <a:lnSpc>
                          <a:spcPct val="115000"/>
                        </a:lnSpc>
                      </a:pPr>
                      <a:r>
                        <a:rPr lang="zh-CN" sz="1000" kern="0">
                          <a:effectLst/>
                        </a:rPr>
                        <a:t>前置条件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PRE-1: </a:t>
                      </a:r>
                      <a:r>
                        <a:rPr lang="zh-CN" sz="1000" kern="0">
                          <a:effectLst/>
                        </a:rPr>
                        <a:t>处于“我的”界面</a:t>
                      </a:r>
                      <a:endParaRPr lang="zh-CN" sz="900" kern="100">
                        <a:effectLst/>
                      </a:endParaRPr>
                    </a:p>
                    <a:p>
                      <a:pPr algn="l">
                        <a:lnSpc>
                          <a:spcPct val="115000"/>
                        </a:lnSpc>
                      </a:pPr>
                      <a:r>
                        <a:rPr lang="en-US" sz="1000" kern="0">
                          <a:effectLst/>
                        </a:rPr>
                        <a:t>PRE-2: </a:t>
                      </a:r>
                      <a:r>
                        <a:rPr lang="zh-CN" sz="1000" kern="0">
                          <a:effectLst/>
                        </a:rPr>
                        <a:t>手机处于联网状态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5"/>
                  </a:ext>
                </a:extLst>
              </a:tr>
              <a:tr h="580980">
                <a:tc>
                  <a:txBody>
                    <a:bodyPr/>
                    <a:lstStyle/>
                    <a:p>
                      <a:pPr algn="ctr">
                        <a:lnSpc>
                          <a:spcPct val="115000"/>
                        </a:lnSpc>
                      </a:pPr>
                      <a:r>
                        <a:rPr lang="zh-CN" sz="1000" kern="0">
                          <a:effectLst/>
                        </a:rPr>
                        <a:t>基本事件流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dirty="0">
                          <a:effectLst/>
                        </a:rPr>
                        <a:t>1.</a:t>
                      </a:r>
                      <a:r>
                        <a:rPr lang="zh-CN" sz="1000" kern="0" dirty="0">
                          <a:effectLst/>
                        </a:rPr>
                        <a:t>教师用户点击“易学</a:t>
                      </a:r>
                      <a:r>
                        <a:rPr lang="en-US" sz="1000" kern="0" dirty="0">
                          <a:effectLst/>
                        </a:rPr>
                        <a:t> e-learning</a:t>
                      </a:r>
                      <a:r>
                        <a:rPr lang="zh-CN" sz="1000" kern="0" dirty="0">
                          <a:effectLst/>
                        </a:rPr>
                        <a:t>”进入主界面</a:t>
                      </a:r>
                      <a:endParaRPr lang="zh-CN" sz="900" kern="100" dirty="0">
                        <a:effectLst/>
                      </a:endParaRPr>
                    </a:p>
                    <a:p>
                      <a:pPr algn="l">
                        <a:lnSpc>
                          <a:spcPct val="115000"/>
                        </a:lnSpc>
                      </a:pPr>
                      <a:r>
                        <a:rPr lang="en-US" sz="1000" kern="0" dirty="0">
                          <a:effectLst/>
                        </a:rPr>
                        <a:t>2.</a:t>
                      </a:r>
                      <a:r>
                        <a:rPr lang="zh-CN" sz="1000" kern="0" dirty="0">
                          <a:effectLst/>
                        </a:rPr>
                        <a:t>进入“个人中心”界面</a:t>
                      </a:r>
                      <a:endParaRPr lang="zh-CN" sz="900" kern="100" dirty="0">
                        <a:effectLst/>
                      </a:endParaRPr>
                    </a:p>
                    <a:p>
                      <a:pPr algn="l">
                        <a:lnSpc>
                          <a:spcPct val="115000"/>
                        </a:lnSpc>
                      </a:pPr>
                      <a:r>
                        <a:rPr lang="en-US" sz="1000" kern="0" dirty="0">
                          <a:effectLst/>
                        </a:rPr>
                        <a:t>3.</a:t>
                      </a:r>
                      <a:r>
                        <a:rPr lang="zh-CN" sz="1000" kern="0" dirty="0">
                          <a:effectLst/>
                        </a:rPr>
                        <a:t>进入“个人信息设置界面”</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6"/>
                  </a:ext>
                </a:extLst>
              </a:tr>
              <a:tr h="185590">
                <a:tc>
                  <a:txBody>
                    <a:bodyPr/>
                    <a:lstStyle/>
                    <a:p>
                      <a:pPr algn="ctr">
                        <a:lnSpc>
                          <a:spcPct val="115000"/>
                        </a:lnSpc>
                      </a:pPr>
                      <a:r>
                        <a:rPr lang="zh-CN" sz="1000" kern="0">
                          <a:effectLst/>
                        </a:rPr>
                        <a:t>其他事件流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7"/>
                  </a:ext>
                </a:extLst>
              </a:tr>
              <a:tr h="976369">
                <a:tc>
                  <a:txBody>
                    <a:bodyPr/>
                    <a:lstStyle/>
                    <a:p>
                      <a:pPr algn="ctr">
                        <a:lnSpc>
                          <a:spcPct val="115000"/>
                        </a:lnSpc>
                      </a:pPr>
                      <a:r>
                        <a:rPr lang="zh-CN" sz="1000" kern="0">
                          <a:effectLst/>
                        </a:rPr>
                        <a:t>后置条件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POST-1: </a:t>
                      </a:r>
                      <a:r>
                        <a:rPr lang="zh-CN" sz="1000" kern="0">
                          <a:effectLst/>
                        </a:rPr>
                        <a:t>服务器端接受前端发送的查看“个人信息设置”内容请求并更新为最新内容</a:t>
                      </a:r>
                      <a:endParaRPr lang="zh-CN" sz="900" kern="100">
                        <a:effectLst/>
                      </a:endParaRPr>
                    </a:p>
                    <a:p>
                      <a:pPr algn="l">
                        <a:lnSpc>
                          <a:spcPct val="115000"/>
                        </a:lnSpc>
                      </a:pPr>
                      <a:r>
                        <a:rPr lang="en-US" sz="1000" kern="0">
                          <a:effectLst/>
                        </a:rPr>
                        <a:t>POST-2: </a:t>
                      </a:r>
                      <a:r>
                        <a:rPr lang="zh-CN" sz="1000" kern="0">
                          <a:effectLst/>
                        </a:rPr>
                        <a:t>服务器返回“用户信息信息”的有关数据</a:t>
                      </a:r>
                      <a:endParaRPr lang="zh-CN" sz="900" kern="100">
                        <a:effectLst/>
                      </a:endParaRPr>
                    </a:p>
                    <a:p>
                      <a:pPr algn="l">
                        <a:lnSpc>
                          <a:spcPct val="115000"/>
                        </a:lnSpc>
                      </a:pPr>
                      <a:r>
                        <a:rPr lang="en-US" sz="1000" kern="0">
                          <a:effectLst/>
                        </a:rPr>
                        <a:t>POST-3: </a:t>
                      </a:r>
                      <a:r>
                        <a:rPr lang="zh-CN" sz="1000" kern="0">
                          <a:effectLst/>
                        </a:rPr>
                        <a:t>前端主界面展示出“用户信息”的有关信息并提供编辑界面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8"/>
                  </a:ext>
                </a:extLst>
              </a:tr>
              <a:tr h="185590">
                <a:tc>
                  <a:txBody>
                    <a:bodyPr/>
                    <a:lstStyle/>
                    <a:p>
                      <a:pPr algn="ctr">
                        <a:lnSpc>
                          <a:spcPct val="115000"/>
                        </a:lnSpc>
                      </a:pPr>
                      <a:r>
                        <a:rPr lang="zh-CN" sz="1000" kern="0">
                          <a:effectLst/>
                        </a:rPr>
                        <a:t>异常事件流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9"/>
                  </a:ext>
                </a:extLst>
              </a:tr>
              <a:tr h="186450">
                <a:tc>
                  <a:txBody>
                    <a:bodyPr/>
                    <a:lstStyle/>
                    <a:p>
                      <a:pPr algn="ctr">
                        <a:lnSpc>
                          <a:spcPct val="115000"/>
                        </a:lnSpc>
                      </a:pPr>
                      <a:r>
                        <a:rPr lang="zh-CN" sz="1000" kern="0">
                          <a:effectLst/>
                        </a:rPr>
                        <a:t>优先级</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0.02</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0"/>
                  </a:ext>
                </a:extLst>
              </a:tr>
              <a:tr h="185590">
                <a:tc>
                  <a:txBody>
                    <a:bodyPr/>
                    <a:lstStyle/>
                    <a:p>
                      <a:pPr algn="ctr">
                        <a:lnSpc>
                          <a:spcPct val="115000"/>
                        </a:lnSpc>
                      </a:pPr>
                      <a:r>
                        <a:rPr lang="zh-CN" sz="1000" kern="0">
                          <a:effectLst/>
                        </a:rPr>
                        <a:t>使用频率</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偶尔</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1"/>
                  </a:ext>
                </a:extLst>
              </a:tr>
              <a:tr h="185590">
                <a:tc>
                  <a:txBody>
                    <a:bodyPr/>
                    <a:lstStyle/>
                    <a:p>
                      <a:pPr algn="ctr">
                        <a:lnSpc>
                          <a:spcPct val="115000"/>
                        </a:lnSpc>
                      </a:pPr>
                      <a:r>
                        <a:rPr lang="zh-CN" sz="1000" kern="0">
                          <a:effectLst/>
                        </a:rPr>
                        <a:t>业务规则</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2"/>
                  </a:ext>
                </a:extLst>
              </a:tr>
              <a:tr h="185590">
                <a:tc>
                  <a:txBody>
                    <a:bodyPr/>
                    <a:lstStyle/>
                    <a:p>
                      <a:pPr algn="ctr">
                        <a:lnSpc>
                          <a:spcPct val="115000"/>
                        </a:lnSpc>
                      </a:pPr>
                      <a:r>
                        <a:rPr lang="zh-CN" sz="1000" kern="0">
                          <a:effectLst/>
                        </a:rPr>
                        <a:t>输入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底部导航栏个人中心按钮，点击个人信息设置页面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3"/>
                  </a:ext>
                </a:extLst>
              </a:tr>
              <a:tr h="185590">
                <a:tc>
                  <a:txBody>
                    <a:bodyPr/>
                    <a:lstStyle/>
                    <a:p>
                      <a:pPr algn="ctr">
                        <a:lnSpc>
                          <a:spcPct val="115000"/>
                        </a:lnSpc>
                      </a:pPr>
                      <a:r>
                        <a:rPr lang="zh-CN" sz="1000" kern="0">
                          <a:effectLst/>
                        </a:rPr>
                        <a:t>输出</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更新后的用户信息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4"/>
                  </a:ext>
                </a:extLst>
              </a:tr>
              <a:tr h="580980">
                <a:tc>
                  <a:txBody>
                    <a:bodyPr/>
                    <a:lstStyle/>
                    <a:p>
                      <a:pPr algn="ctr">
                        <a:lnSpc>
                          <a:spcPct val="115000"/>
                        </a:lnSpc>
                      </a:pPr>
                      <a:r>
                        <a:rPr lang="zh-CN" sz="1000" kern="0">
                          <a:effectLst/>
                        </a:rPr>
                        <a:t>其他信息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如果检测到手机网络断开，给予相关弹窗提示。</a:t>
                      </a:r>
                      <a:endParaRPr lang="zh-CN" sz="900" kern="100">
                        <a:effectLst/>
                      </a:endParaRPr>
                    </a:p>
                    <a:p>
                      <a:pPr algn="l">
                        <a:lnSpc>
                          <a:spcPct val="115000"/>
                        </a:lnSpc>
                      </a:pPr>
                      <a:r>
                        <a:rPr lang="en-US" sz="1000" kern="0">
                          <a:effectLst/>
                        </a:rPr>
                        <a:t>2.</a:t>
                      </a:r>
                      <a:r>
                        <a:rPr lang="zh-CN" sz="1000" kern="0">
                          <a:effectLst/>
                        </a:rPr>
                        <a:t>若无数据则显示</a:t>
                      </a:r>
                      <a:r>
                        <a:rPr lang="en-US" sz="1000" kern="0">
                          <a:effectLst/>
                        </a:rPr>
                        <a:t>error</a:t>
                      </a:r>
                      <a:endParaRPr lang="zh-CN" sz="900" kern="100">
                        <a:effectLst/>
                      </a:endParaRPr>
                    </a:p>
                    <a:p>
                      <a:pPr algn="l">
                        <a:lnSpc>
                          <a:spcPct val="115000"/>
                        </a:lnSpc>
                      </a:pPr>
                      <a:r>
                        <a:rPr lang="en-US" sz="1000" kern="0">
                          <a:effectLst/>
                        </a:rPr>
                        <a:t>3.</a:t>
                      </a:r>
                      <a:r>
                        <a:rPr lang="zh-CN" sz="1000" kern="0">
                          <a:effectLst/>
                        </a:rPr>
                        <a:t>更新后显示更新内容</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5"/>
                  </a:ext>
                </a:extLst>
              </a:tr>
              <a:tr h="186450">
                <a:tc>
                  <a:txBody>
                    <a:bodyPr/>
                    <a:lstStyle/>
                    <a:p>
                      <a:pPr algn="ctr">
                        <a:lnSpc>
                          <a:spcPct val="115000"/>
                        </a:lnSpc>
                      </a:pPr>
                      <a:r>
                        <a:rPr lang="zh-CN" sz="1000" kern="0">
                          <a:effectLst/>
                        </a:rPr>
                        <a:t>页面原型</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marL="228600" indent="266700" algn="l">
                        <a:lnSpc>
                          <a:spcPct val="115000"/>
                        </a:lnSpc>
                      </a:pPr>
                      <a:r>
                        <a:rPr lang="en-US" sz="1000" kern="0" dirty="0">
                          <a:effectLst/>
                        </a:rPr>
                        <a:t> </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6"/>
                  </a:ext>
                </a:extLst>
              </a:tr>
            </a:tbl>
          </a:graphicData>
        </a:graphic>
      </p:graphicFrame>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803015" cy="5403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非功能性需求与功能性需求</a:t>
            </a:r>
          </a:p>
        </p:txBody>
      </p:sp>
      <p:sp>
        <p:nvSpPr>
          <p:cNvPr id="3" name="文本框 2"/>
          <p:cNvSpPr txBox="1"/>
          <p:nvPr>
            <p:custDataLst>
              <p:tags r:id="rId1"/>
            </p:custDataLst>
          </p:nvPr>
        </p:nvSpPr>
        <p:spPr>
          <a:xfrm>
            <a:off x="535786" y="911978"/>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通过需求访谈确定的初步非功能性需求与部分功能性需求的记录：</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5435917" y="1997355"/>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非功能性需求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30068" y="2627522"/>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4"/>
            </p:custDataLst>
          </p:nvPr>
        </p:nvPicPr>
        <p:blipFill>
          <a:blip r:embed="rId8"/>
          <a:stretch>
            <a:fillRect/>
          </a:stretch>
        </p:blipFill>
        <p:spPr>
          <a:xfrm>
            <a:off x="1547510" y="1659551"/>
            <a:ext cx="3759098" cy="4931516"/>
          </a:xfrm>
          <a:prstGeom prst="rect">
            <a:avLst/>
          </a:prstGeom>
        </p:spPr>
      </p:pic>
      <p:pic>
        <p:nvPicPr>
          <p:cNvPr id="12" name="图片 11"/>
          <p:cNvPicPr>
            <a:picLocks noChangeAspect="1"/>
          </p:cNvPicPr>
          <p:nvPr>
            <p:custDataLst>
              <p:tags r:id="rId5"/>
            </p:custDataLst>
          </p:nvPr>
        </p:nvPicPr>
        <p:blipFill>
          <a:blip r:embed="rId9"/>
          <a:stretch>
            <a:fillRect/>
          </a:stretch>
        </p:blipFill>
        <p:spPr>
          <a:xfrm>
            <a:off x="6787225" y="1520045"/>
            <a:ext cx="4535283" cy="3666404"/>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528060" cy="60071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需求的优先与可行性</a:t>
            </a:r>
          </a:p>
        </p:txBody>
      </p:sp>
      <p:sp>
        <p:nvSpPr>
          <p:cNvPr id="2" name="文本框 1"/>
          <p:cNvSpPr txBox="1"/>
          <p:nvPr>
            <p:custDataLst>
              <p:tags r:id="rId1"/>
            </p:custDataLst>
          </p:nvPr>
        </p:nvSpPr>
        <p:spPr>
          <a:xfrm>
            <a:off x="581968" y="930451"/>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需求优先级与可行性</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a:blip r:embed="rId6"/>
          <a:stretch>
            <a:fillRect/>
          </a:stretch>
        </p:blipFill>
        <p:spPr>
          <a:xfrm>
            <a:off x="424717" y="1506191"/>
            <a:ext cx="7962401" cy="4081809"/>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8484430" y="1139546"/>
            <a:ext cx="3282853" cy="1704802"/>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1</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项目文档</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JAD</a:t>
            </a:r>
            <a:r>
              <a:rPr lang="zh-CN" altLang="en-US" sz="2400" b="1" dirty="0">
                <a:solidFill>
                  <a:srgbClr val="1C50A2"/>
                </a:solidFill>
                <a:ea typeface="微软雅黑" panose="020B0503020204020204" charset="-122"/>
                <a:cs typeface="微软雅黑" panose="020B0503020204020204" charset="-122"/>
                <a:sym typeface="+mn-lt"/>
              </a:rPr>
              <a:t>会议</a:t>
            </a:r>
          </a:p>
        </p:txBody>
      </p:sp>
      <p:pic>
        <p:nvPicPr>
          <p:cNvPr id="6" name="图片 5"/>
          <p:cNvPicPr>
            <a:picLocks noChangeAspect="1"/>
          </p:cNvPicPr>
          <p:nvPr>
            <p:custDataLst>
              <p:tags r:id="rId1"/>
            </p:custDataLst>
          </p:nvPr>
        </p:nvPicPr>
        <p:blipFill>
          <a:blip r:embed="rId5"/>
          <a:stretch>
            <a:fillRect/>
          </a:stretch>
        </p:blipFill>
        <p:spPr>
          <a:xfrm>
            <a:off x="1337733" y="2165496"/>
            <a:ext cx="8662848" cy="3813861"/>
          </a:xfrm>
          <a:prstGeom prst="rect">
            <a:avLst/>
          </a:prstGeom>
        </p:spPr>
      </p:pic>
      <p:sp>
        <p:nvSpPr>
          <p:cNvPr id="8" name="文本框 7"/>
          <p:cNvSpPr txBox="1"/>
          <p:nvPr>
            <p:custDataLst>
              <p:tags r:id="rId2"/>
            </p:custDataLst>
          </p:nvPr>
        </p:nvSpPr>
        <p:spPr>
          <a:xfrm>
            <a:off x="810707" y="1007534"/>
            <a:ext cx="10570586" cy="923330"/>
          </a:xfrm>
          <a:prstGeom prst="rect">
            <a:avLst/>
          </a:prstGeom>
          <a:noFill/>
        </p:spPr>
        <p:txBody>
          <a:bodyPr wrap="none" rtlCol="0">
            <a:spAutoFit/>
          </a:bodyPr>
          <a:lstStyle/>
          <a:p>
            <a:r>
              <a:rPr lang="zh-CN" altLang="en-US" dirty="0"/>
              <a:t>小组先后进行了两次</a:t>
            </a:r>
            <a:r>
              <a:rPr lang="en-US" altLang="zh-CN" dirty="0"/>
              <a:t>JAD</a:t>
            </a:r>
            <a:r>
              <a:rPr lang="zh-CN" altLang="en-US" dirty="0"/>
              <a:t>会议，第一次</a:t>
            </a:r>
            <a:r>
              <a:rPr lang="en-US" altLang="zh-CN" dirty="0"/>
              <a:t>JAD</a:t>
            </a:r>
            <a:r>
              <a:rPr lang="zh-CN" altLang="en-US" dirty="0"/>
              <a:t>会议主要是根据各用户代表访谈内容确认了基本的用户用例，</a:t>
            </a:r>
            <a:endParaRPr lang="en-US" altLang="zh-CN" dirty="0"/>
          </a:p>
          <a:p>
            <a:r>
              <a:rPr lang="zh-CN" altLang="en-US" dirty="0"/>
              <a:t>第二次则是通过用户的二次采访，增删了部分用例，并补足了管理员用例</a:t>
            </a:r>
            <a:endParaRPr lang="en-US" altLang="zh-CN" dirty="0"/>
          </a:p>
          <a:p>
            <a:endParaRPr lang="zh-CN" altLang="en-US" dirty="0"/>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0010" y="33591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rPr>
              <a:t>需求定义</a:t>
            </a: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2" name="文本框 1"/>
          <p:cNvSpPr txBox="1"/>
          <p:nvPr/>
        </p:nvSpPr>
        <p:spPr>
          <a:xfrm>
            <a:off x="934085" y="996950"/>
            <a:ext cx="9979660" cy="692150"/>
          </a:xfrm>
          <a:prstGeom prst="rect">
            <a:avLst/>
          </a:prstGeom>
          <a:noFill/>
        </p:spPr>
        <p:txBody>
          <a:bodyPr wrap="square" rtlCol="0" anchor="t">
            <a:noAutofit/>
          </a:bodyPr>
          <a:lstStyle/>
          <a:p>
            <a:pPr>
              <a:lnSpc>
                <a:spcPct val="150000"/>
              </a:lnSpc>
              <a:buClr>
                <a:srgbClr val="3992DB"/>
              </a:buClr>
            </a:pPr>
            <a:r>
              <a:rPr lang="zh-CN" sz="1600" dirty="0">
                <a:solidFill>
                  <a:schemeClr val="tx1">
                    <a:lumMod val="75000"/>
                    <a:lumOff val="25000"/>
                  </a:schemeClr>
                </a:solidFill>
                <a:latin typeface="微软雅黑" panose="020B0503020204020204" charset="-122"/>
                <a:ea typeface="微软雅黑" panose="020B0503020204020204" charset="-122"/>
                <a:sym typeface="+mn-ea"/>
              </a:rPr>
              <a:t>对于部分用户提出的、前期计划阶段未明确的需求，通过</a:t>
            </a:r>
            <a:r>
              <a:rPr lang="zh-CN" sz="1600" b="1" dirty="0">
                <a:solidFill>
                  <a:schemeClr val="tx1">
                    <a:lumMod val="75000"/>
                    <a:lumOff val="25000"/>
                  </a:schemeClr>
                </a:solidFill>
                <a:latin typeface="微软雅黑" panose="020B0503020204020204" charset="-122"/>
                <a:ea typeface="微软雅黑" panose="020B0503020204020204" charset="-122"/>
                <a:sym typeface="+mn-ea"/>
              </a:rPr>
              <a:t>访谈纪要</a:t>
            </a:r>
            <a:r>
              <a:rPr lang="zh-CN" sz="1600" dirty="0">
                <a:solidFill>
                  <a:schemeClr val="tx1">
                    <a:lumMod val="75000"/>
                    <a:lumOff val="25000"/>
                  </a:schemeClr>
                </a:solidFill>
                <a:latin typeface="微软雅黑" panose="020B0503020204020204" charset="-122"/>
                <a:ea typeface="微软雅黑" panose="020B0503020204020204" charset="-122"/>
                <a:sym typeface="+mn-ea"/>
              </a:rPr>
              <a:t>的形式进行需求定义方面的确认。</a:t>
            </a: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934085" y="2078990"/>
            <a:ext cx="6299200" cy="1322070"/>
          </a:xfrm>
          <a:prstGeom prst="rect">
            <a:avLst/>
          </a:prstGeom>
          <a:noFill/>
        </p:spPr>
        <p:txBody>
          <a:bodyPr wrap="square" rtlCol="0">
            <a:spAutoFit/>
          </a:bodyPr>
          <a:lstStyle/>
          <a:p>
            <a:r>
              <a:rPr lang="zh-CN" altLang="en-US" sz="1600"/>
              <a:t>纪要访谈：</a:t>
            </a:r>
          </a:p>
          <a:p>
            <a:endParaRPr lang="zh-CN" altLang="en-US" sz="1600"/>
          </a:p>
          <a:p>
            <a:r>
              <a:rPr lang="zh-CN" altLang="en-US" sz="1600"/>
              <a:t>王硕苹老师：我们需要的是一些独特的功能，好比如教师功能，我作为一个教师，我希望看到这个学生选过什么课，有没有学过我的课，我需要得到一个反馈。</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用户需求优先级排序</a:t>
            </a:r>
          </a:p>
        </p:txBody>
      </p:sp>
      <p:sp>
        <p:nvSpPr>
          <p:cNvPr id="11" name="文本框 10"/>
          <p:cNvSpPr txBox="1"/>
          <p:nvPr>
            <p:custDataLst>
              <p:tags r:id="rId1"/>
            </p:custDataLst>
          </p:nvPr>
        </p:nvSpPr>
        <p:spPr>
          <a:xfrm>
            <a:off x="1626508" y="1065555"/>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charset="-122"/>
                <a:ea typeface="微软雅黑" panose="020B050302020402020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charset="-122"/>
                <a:ea typeface="微软雅黑" panose="020B0503020204020204" charset="-122"/>
              </a:rPr>
              <a:t>QFD</a:t>
            </a:r>
            <a:r>
              <a:rPr lang="zh-CN" altLang="en-US" sz="1600" b="1" dirty="0">
                <a:solidFill>
                  <a:schemeClr val="accent3">
                    <a:lumMod val="75000"/>
                  </a:schemeClr>
                </a:solidFill>
                <a:latin typeface="微软雅黑" panose="020B0503020204020204" charset="-122"/>
                <a:ea typeface="微软雅黑" panose="020B0503020204020204" charset="-122"/>
              </a:rPr>
              <a:t>打分法。</a:t>
            </a:r>
            <a:endParaRPr lang="zh-CN" altLang="en-US" sz="1600" dirty="0">
              <a:solidFill>
                <a:schemeClr val="accent3">
                  <a:lumMod val="75000"/>
                </a:schemeClr>
              </a:solidFill>
            </a:endParaRPr>
          </a:p>
        </p:txBody>
      </p:sp>
      <p:pic>
        <p:nvPicPr>
          <p:cNvPr id="5" name="图片 4"/>
          <p:cNvPicPr>
            <a:picLocks noChangeAspect="1"/>
          </p:cNvPicPr>
          <p:nvPr>
            <p:custDataLst>
              <p:tags r:id="rId2"/>
            </p:custDataLst>
          </p:nvPr>
        </p:nvPicPr>
        <p:blipFill>
          <a:blip r:embed="rId5"/>
          <a:stretch>
            <a:fillRect/>
          </a:stretch>
        </p:blipFill>
        <p:spPr>
          <a:xfrm>
            <a:off x="6534264" y="1857643"/>
            <a:ext cx="3154731" cy="1881961"/>
          </a:xfrm>
          <a:prstGeom prst="rect">
            <a:avLst/>
          </a:prstGeom>
        </p:spPr>
      </p:pic>
      <p:pic>
        <p:nvPicPr>
          <p:cNvPr id="2" name="图片 1"/>
          <p:cNvPicPr>
            <a:picLocks noChangeAspect="1"/>
          </p:cNvPicPr>
          <p:nvPr/>
        </p:nvPicPr>
        <p:blipFill>
          <a:blip r:embed="rId6"/>
          <a:stretch>
            <a:fillRect/>
          </a:stretch>
        </p:blipFill>
        <p:spPr>
          <a:xfrm>
            <a:off x="1083945" y="1560195"/>
            <a:ext cx="5012055" cy="4829810"/>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3" name="图片 2" descr="4887eae7b43e677fdf949148256f688"/>
          <p:cNvPicPr>
            <a:picLocks noChangeAspect="1"/>
          </p:cNvPicPr>
          <p:nvPr/>
        </p:nvPicPr>
        <p:blipFill>
          <a:blip r:embed="rId3"/>
          <a:stretch>
            <a:fillRect/>
          </a:stretch>
        </p:blipFill>
        <p:spPr>
          <a:xfrm>
            <a:off x="6213231" y="1271742"/>
            <a:ext cx="4947138" cy="4587680"/>
          </a:xfrm>
          <a:prstGeom prst="rect">
            <a:avLst/>
          </a:prstGeom>
        </p:spPr>
      </p:pic>
      <p:pic>
        <p:nvPicPr>
          <p:cNvPr id="4" name="图片 3" descr="1af997c9169ab5e8fa8aebff0b7798b"/>
          <p:cNvPicPr>
            <a:picLocks noChangeAspect="1"/>
          </p:cNvPicPr>
          <p:nvPr/>
        </p:nvPicPr>
        <p:blipFill>
          <a:blip r:embed="rId4"/>
          <a:stretch>
            <a:fillRect/>
          </a:stretch>
        </p:blipFill>
        <p:spPr>
          <a:xfrm>
            <a:off x="615901" y="1271742"/>
            <a:ext cx="4792345" cy="4618078"/>
          </a:xfrm>
          <a:prstGeom prst="rect">
            <a:avLst/>
          </a:prstGeom>
        </p:spPr>
      </p:pic>
      <p:sp>
        <p:nvSpPr>
          <p:cNvPr id="5" name="文本框 4">
            <a:extLst>
              <a:ext uri="{FF2B5EF4-FFF2-40B4-BE49-F238E27FC236}">
                <a16:creationId xmlns:a16="http://schemas.microsoft.com/office/drawing/2014/main" id="{0246AF39-4AA0-4CAF-92F5-FADCB0DD156C}"/>
              </a:ext>
            </a:extLst>
          </p:cNvPr>
          <p:cNvSpPr txBox="1"/>
          <p:nvPr/>
        </p:nvSpPr>
        <p:spPr>
          <a:xfrm>
            <a:off x="750277" y="937846"/>
            <a:ext cx="646331" cy="369332"/>
          </a:xfrm>
          <a:prstGeom prst="rect">
            <a:avLst/>
          </a:prstGeom>
          <a:noFill/>
        </p:spPr>
        <p:txBody>
          <a:bodyPr wrap="none" rtlCol="0">
            <a:spAutoFit/>
          </a:bodyPr>
          <a:lstStyle/>
          <a:p>
            <a:r>
              <a:rPr lang="zh-CN" altLang="en-US" dirty="0"/>
              <a:t>教师</a:t>
            </a:r>
          </a:p>
        </p:txBody>
      </p:sp>
      <p:sp>
        <p:nvSpPr>
          <p:cNvPr id="6" name="文本框 5">
            <a:extLst>
              <a:ext uri="{FF2B5EF4-FFF2-40B4-BE49-F238E27FC236}">
                <a16:creationId xmlns:a16="http://schemas.microsoft.com/office/drawing/2014/main" id="{873920AA-F9A7-4F01-AD86-FB9622F0E9DF}"/>
              </a:ext>
            </a:extLst>
          </p:cNvPr>
          <p:cNvSpPr txBox="1"/>
          <p:nvPr/>
        </p:nvSpPr>
        <p:spPr>
          <a:xfrm>
            <a:off x="6213231" y="891691"/>
            <a:ext cx="646331" cy="369332"/>
          </a:xfrm>
          <a:prstGeom prst="rect">
            <a:avLst/>
          </a:prstGeom>
          <a:noFill/>
        </p:spPr>
        <p:txBody>
          <a:bodyPr wrap="none" rtlCol="0">
            <a:spAutoFit/>
          </a:bodyPr>
          <a:lstStyle/>
          <a:p>
            <a:r>
              <a:rPr lang="zh-CN" altLang="en-US" dirty="0"/>
              <a:t>学生</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2" name="图片 1" descr="474a023f39f95198082962bc4664404"/>
          <p:cNvPicPr>
            <a:picLocks noChangeAspect="1"/>
          </p:cNvPicPr>
          <p:nvPr/>
        </p:nvPicPr>
        <p:blipFill>
          <a:blip r:embed="rId3"/>
          <a:stretch>
            <a:fillRect/>
          </a:stretch>
        </p:blipFill>
        <p:spPr>
          <a:xfrm>
            <a:off x="691856" y="857714"/>
            <a:ext cx="8034245" cy="5142572"/>
          </a:xfrm>
          <a:prstGeom prst="rect">
            <a:avLst/>
          </a:prstGeom>
        </p:spPr>
      </p:pic>
    </p:spTree>
    <p:extLst>
      <p:ext uri="{BB962C8B-B14F-4D97-AF65-F5344CB8AC3E}">
        <p14:creationId xmlns:p14="http://schemas.microsoft.com/office/powerpoint/2010/main" val="28423665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优先级</a:t>
            </a:r>
            <a:r>
              <a:rPr lang="zh-CN" altLang="en-US" sz="2400" b="1" dirty="0">
                <a:solidFill>
                  <a:srgbClr val="1C50A2"/>
                </a:solidFill>
                <a:ea typeface="微软雅黑" panose="020B0503020204020204" charset="-122"/>
                <a:cs typeface="微软雅黑" panose="020B0503020204020204" charset="-122"/>
                <a:sym typeface="+mn-ea"/>
              </a:rPr>
              <a:t>排序与需求冲突</a:t>
            </a:r>
            <a:endParaRPr lang="zh-CN" altLang="en-US" sz="2400" b="1" dirty="0">
              <a:solidFill>
                <a:srgbClr val="1C50A2"/>
              </a:solidFill>
              <a:ea typeface="微软雅黑" panose="020B0503020204020204" charset="-122"/>
              <a:cs typeface="微软雅黑" panose="020B0503020204020204" charset="-122"/>
            </a:endParaRP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10" name="文本框 9"/>
          <p:cNvSpPr txBox="1"/>
          <p:nvPr>
            <p:custDataLst>
              <p:tags r:id="rId1"/>
            </p:custDataLst>
          </p:nvPr>
        </p:nvSpPr>
        <p:spPr>
          <a:xfrm>
            <a:off x="894080" y="1125855"/>
            <a:ext cx="10077450" cy="2147570"/>
          </a:xfrm>
          <a:prstGeom prst="rect">
            <a:avLst/>
          </a:prstGeom>
          <a:noFill/>
        </p:spPr>
        <p:txBody>
          <a:bodyPr wrap="square">
            <a:noAutofit/>
          </a:bodyPr>
          <a:lstStyle/>
          <a:p>
            <a:pPr>
              <a:lnSpc>
                <a:spcPct val="150000"/>
              </a:lnSpc>
              <a:buClr>
                <a:srgbClr val="3992DB"/>
              </a:buClr>
            </a:pPr>
            <a:r>
              <a:rPr lang="zh-CN" sz="2000" dirty="0">
                <a:solidFill>
                  <a:schemeClr val="tx1">
                    <a:lumMod val="75000"/>
                    <a:lumOff val="25000"/>
                  </a:schemeClr>
                </a:solidFill>
                <a:latin typeface="微软雅黑" panose="020B0503020204020204" charset="-122"/>
                <a:ea typeface="微软雅黑" panose="020B0503020204020204" charset="-122"/>
              </a:rPr>
              <a:t>我们的优先级排序考虑的用户主要有</a:t>
            </a:r>
            <a:r>
              <a:rPr lang="zh-CN" sz="2000" b="1" dirty="0">
                <a:solidFill>
                  <a:schemeClr val="tx1">
                    <a:lumMod val="75000"/>
                    <a:lumOff val="25000"/>
                  </a:schemeClr>
                </a:solidFill>
                <a:latin typeface="微软雅黑" panose="020B0503020204020204" charset="-122"/>
                <a:ea typeface="微软雅黑" panose="020B0503020204020204" charset="-122"/>
              </a:rPr>
              <a:t>学生</a:t>
            </a:r>
            <a:r>
              <a:rPr lang="zh-CN" sz="2000" dirty="0">
                <a:solidFill>
                  <a:schemeClr val="tx1">
                    <a:lumMod val="75000"/>
                    <a:lumOff val="25000"/>
                  </a:schemeClr>
                </a:solidFill>
                <a:latin typeface="微软雅黑" panose="020B0503020204020204" charset="-122"/>
                <a:ea typeface="微软雅黑" panose="020B0503020204020204" charset="-122"/>
              </a:rPr>
              <a:t>、</a:t>
            </a:r>
            <a:r>
              <a:rPr lang="zh-CN" sz="2000" b="1" dirty="0">
                <a:solidFill>
                  <a:schemeClr val="tx1">
                    <a:lumMod val="75000"/>
                    <a:lumOff val="25000"/>
                  </a:schemeClr>
                </a:solidFill>
                <a:latin typeface="微软雅黑" panose="020B0503020204020204" charset="-122"/>
                <a:ea typeface="微软雅黑" panose="020B0503020204020204" charset="-122"/>
              </a:rPr>
              <a:t>教师</a:t>
            </a:r>
            <a:r>
              <a:rPr lang="zh-CN" sz="2000" dirty="0">
                <a:solidFill>
                  <a:schemeClr val="tx1">
                    <a:lumMod val="75000"/>
                    <a:lumOff val="25000"/>
                  </a:schemeClr>
                </a:solidFill>
                <a:latin typeface="微软雅黑" panose="020B0503020204020204" charset="-122"/>
                <a:ea typeface="微软雅黑" panose="020B0503020204020204" charset="-122"/>
              </a:rPr>
              <a:t>以及</a:t>
            </a:r>
            <a:r>
              <a:rPr lang="zh-CN" sz="2000" b="1" dirty="0">
                <a:solidFill>
                  <a:schemeClr val="tx1">
                    <a:lumMod val="75000"/>
                    <a:lumOff val="25000"/>
                  </a:schemeClr>
                </a:solidFill>
                <a:latin typeface="微软雅黑" panose="020B0503020204020204" charset="-122"/>
                <a:ea typeface="微软雅黑" panose="020B0503020204020204" charset="-122"/>
              </a:rPr>
              <a:t>管理员</a:t>
            </a:r>
            <a:r>
              <a:rPr lang="zh-CN" sz="2000" dirty="0">
                <a:solidFill>
                  <a:schemeClr val="tx1">
                    <a:lumMod val="75000"/>
                    <a:lumOff val="25000"/>
                  </a:schemeClr>
                </a:solidFill>
                <a:latin typeface="微软雅黑" panose="020B0503020204020204" charset="-122"/>
                <a:ea typeface="微软雅黑" panose="020B0503020204020204" charset="-122"/>
              </a:rPr>
              <a:t>，根据课程要求，他们的</a:t>
            </a:r>
            <a:r>
              <a:rPr lang="zh-CN" sz="2000" b="1" dirty="0">
                <a:solidFill>
                  <a:schemeClr val="tx1">
                    <a:lumMod val="75000"/>
                    <a:lumOff val="25000"/>
                  </a:schemeClr>
                </a:solidFill>
                <a:latin typeface="微软雅黑" panose="020B0503020204020204" charset="-122"/>
                <a:ea typeface="微软雅黑" panose="020B0503020204020204" charset="-122"/>
              </a:rPr>
              <a:t>优先级权重</a:t>
            </a:r>
            <a:r>
              <a:rPr lang="zh-CN" sz="2000" dirty="0">
                <a:solidFill>
                  <a:schemeClr val="tx1">
                    <a:lumMod val="75000"/>
                    <a:lumOff val="25000"/>
                  </a:schemeClr>
                </a:solidFill>
                <a:latin typeface="微软雅黑" panose="020B0503020204020204" charset="-122"/>
                <a:ea typeface="微软雅黑" panose="020B0503020204020204" charset="-122"/>
              </a:rPr>
              <a:t>为</a:t>
            </a:r>
            <a:r>
              <a:rPr lang="en-US" altLang="zh-CN" sz="2000" dirty="0">
                <a:solidFill>
                  <a:schemeClr val="tx1">
                    <a:lumMod val="75000"/>
                    <a:lumOff val="25000"/>
                  </a:schemeClr>
                </a:solidFill>
                <a:latin typeface="微软雅黑" panose="020B0503020204020204" charset="-122"/>
                <a:ea typeface="微软雅黑" panose="020B0503020204020204" charset="-122"/>
              </a:rPr>
              <a:t>1:1:0.8</a:t>
            </a:r>
            <a:r>
              <a:rPr lang="zh-CN" altLang="en-US" sz="2000" dirty="0">
                <a:solidFill>
                  <a:schemeClr val="tx1">
                    <a:lumMod val="75000"/>
                    <a:lumOff val="25000"/>
                  </a:schemeClr>
                </a:solidFill>
                <a:latin typeface="微软雅黑" panose="020B0503020204020204" charset="-122"/>
                <a:ea typeface="微软雅黑" panose="020B0503020204020204" charset="-122"/>
              </a:rPr>
              <a:t>，目前我们获取到的需求暂未出现需求冲突问题，如果今后出现，我们会通过</a:t>
            </a:r>
            <a:r>
              <a:rPr lang="en-US" altLang="zh-CN" sz="2000" dirty="0">
                <a:solidFill>
                  <a:schemeClr val="tx1">
                    <a:lumMod val="75000"/>
                    <a:lumOff val="25000"/>
                  </a:schemeClr>
                </a:solidFill>
                <a:latin typeface="微软雅黑" panose="020B0503020204020204" charset="-122"/>
                <a:ea typeface="微软雅黑" panose="020B0503020204020204" charset="-122"/>
              </a:rPr>
              <a:t>JAD</a:t>
            </a:r>
            <a:r>
              <a:rPr lang="zh-CN" altLang="en-US" sz="2000" dirty="0">
                <a:solidFill>
                  <a:schemeClr val="tx1">
                    <a:lumMod val="75000"/>
                    <a:lumOff val="25000"/>
                  </a:schemeClr>
                </a:solidFill>
                <a:latin typeface="微软雅黑" panose="020B0503020204020204" charset="-122"/>
                <a:ea typeface="微软雅黑" panose="020B0503020204020204" charset="-122"/>
              </a:rPr>
              <a:t>会议的方式与用户代表进行确认，寻找解决方案。</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38760" y="41338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需求规格说明书</a:t>
            </a:r>
            <a:r>
              <a:rPr lang="en-US" altLang="zh-CN" sz="2400" b="1" dirty="0">
                <a:solidFill>
                  <a:srgbClr val="1C50A2"/>
                </a:solidFill>
                <a:ea typeface="微软雅黑" panose="020B0503020204020204" charset="-122"/>
                <a:cs typeface="微软雅黑" panose="020B0503020204020204" charset="-122"/>
                <a:sym typeface="+mn-lt"/>
              </a:rPr>
              <a:t>SRS</a:t>
            </a:r>
          </a:p>
        </p:txBody>
      </p:sp>
      <p:sp>
        <p:nvSpPr>
          <p:cNvPr id="2" name="文本框 1"/>
          <p:cNvSpPr txBox="1"/>
          <p:nvPr/>
        </p:nvSpPr>
        <p:spPr>
          <a:xfrm>
            <a:off x="3554730" y="636905"/>
            <a:ext cx="7058025" cy="1040130"/>
          </a:xfrm>
          <a:prstGeom prst="rect">
            <a:avLst/>
          </a:prstGeom>
          <a:noFill/>
        </p:spPr>
        <p:txBody>
          <a:bodyPr wrap="square" rtlCol="0" anchor="t">
            <a:noAutofit/>
          </a:bodyPr>
          <a:lstStyle/>
          <a:p>
            <a:r>
              <a:rPr lang="zh-CN" sz="1600" dirty="0">
                <a:solidFill>
                  <a:schemeClr val="tx1">
                    <a:lumMod val="75000"/>
                    <a:lumOff val="25000"/>
                  </a:schemeClr>
                </a:solidFill>
                <a:latin typeface="微软雅黑" panose="020B0503020204020204" charset="-122"/>
                <a:ea typeface="微软雅黑" panose="020B0503020204020204" charset="-122"/>
                <a:sym typeface="+mn-ea"/>
              </a:rPr>
              <a:t>我们小组的需求规格说明书共</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305</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页，</a:t>
            </a: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37541</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字，包括的格式如下：</a:t>
            </a:r>
          </a:p>
        </p:txBody>
      </p:sp>
      <p:pic>
        <p:nvPicPr>
          <p:cNvPr id="3" name="图片 2"/>
          <p:cNvPicPr>
            <a:picLocks noChangeAspect="1"/>
          </p:cNvPicPr>
          <p:nvPr/>
        </p:nvPicPr>
        <p:blipFill>
          <a:blip r:embed="rId3"/>
          <a:stretch>
            <a:fillRect/>
          </a:stretch>
        </p:blipFill>
        <p:spPr>
          <a:xfrm>
            <a:off x="238760" y="1125855"/>
            <a:ext cx="5274945" cy="3481070"/>
          </a:xfrm>
          <a:prstGeom prst="rect">
            <a:avLst/>
          </a:prstGeom>
        </p:spPr>
      </p:pic>
      <p:pic>
        <p:nvPicPr>
          <p:cNvPr id="4" name="图片 3"/>
          <p:cNvPicPr>
            <a:picLocks noChangeAspect="1"/>
          </p:cNvPicPr>
          <p:nvPr/>
        </p:nvPicPr>
        <p:blipFill>
          <a:blip r:embed="rId4"/>
          <a:stretch>
            <a:fillRect/>
          </a:stretch>
        </p:blipFill>
        <p:spPr>
          <a:xfrm>
            <a:off x="5794375" y="1160780"/>
            <a:ext cx="4892675" cy="3446145"/>
          </a:xfrm>
          <a:prstGeom prst="rect">
            <a:avLst/>
          </a:prstGeom>
        </p:spPr>
      </p:pic>
      <p:pic>
        <p:nvPicPr>
          <p:cNvPr id="5" name="图片 4"/>
          <p:cNvPicPr>
            <a:picLocks noChangeAspect="1"/>
          </p:cNvPicPr>
          <p:nvPr/>
        </p:nvPicPr>
        <p:blipFill>
          <a:blip r:embed="rId5"/>
          <a:stretch>
            <a:fillRect/>
          </a:stretch>
        </p:blipFill>
        <p:spPr>
          <a:xfrm>
            <a:off x="6569710" y="3253740"/>
            <a:ext cx="4585335" cy="336423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47997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数据字典</a:t>
            </a:r>
          </a:p>
        </p:txBody>
      </p:sp>
      <p:sp>
        <p:nvSpPr>
          <p:cNvPr id="13" name="文本框 12"/>
          <p:cNvSpPr txBox="1"/>
          <p:nvPr/>
        </p:nvSpPr>
        <p:spPr>
          <a:xfrm>
            <a:off x="1103207" y="920328"/>
            <a:ext cx="10178627" cy="1019125"/>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E36C20-8C1C-5297-DFCB-CC87DEDA4C35}"/>
              </a:ext>
            </a:extLst>
          </p:cNvPr>
          <p:cNvPicPr>
            <a:picLocks noChangeAspect="1"/>
          </p:cNvPicPr>
          <p:nvPr/>
        </p:nvPicPr>
        <p:blipFill>
          <a:blip r:embed="rId3"/>
          <a:stretch>
            <a:fillRect/>
          </a:stretch>
        </p:blipFill>
        <p:spPr>
          <a:xfrm>
            <a:off x="1103207" y="2024002"/>
            <a:ext cx="5472847" cy="1665815"/>
          </a:xfrm>
          <a:prstGeom prst="rect">
            <a:avLst/>
          </a:prstGeom>
        </p:spPr>
      </p:pic>
      <p:pic>
        <p:nvPicPr>
          <p:cNvPr id="6" name="图片 5">
            <a:extLst>
              <a:ext uri="{FF2B5EF4-FFF2-40B4-BE49-F238E27FC236}">
                <a16:creationId xmlns:a16="http://schemas.microsoft.com/office/drawing/2014/main" id="{231E9A03-72BD-8978-C130-C6F829EC014C}"/>
              </a:ext>
            </a:extLst>
          </p:cNvPr>
          <p:cNvPicPr>
            <a:picLocks noChangeAspect="1"/>
          </p:cNvPicPr>
          <p:nvPr/>
        </p:nvPicPr>
        <p:blipFill>
          <a:blip r:embed="rId4"/>
          <a:stretch>
            <a:fillRect/>
          </a:stretch>
        </p:blipFill>
        <p:spPr>
          <a:xfrm>
            <a:off x="1107805" y="3429001"/>
            <a:ext cx="6258511" cy="1927087"/>
          </a:xfrm>
          <a:prstGeom prst="rect">
            <a:avLst/>
          </a:prstGeom>
        </p:spPr>
      </p:pic>
      <p:pic>
        <p:nvPicPr>
          <p:cNvPr id="8" name="图片 7">
            <a:extLst>
              <a:ext uri="{FF2B5EF4-FFF2-40B4-BE49-F238E27FC236}">
                <a16:creationId xmlns:a16="http://schemas.microsoft.com/office/drawing/2014/main" id="{8E311766-97AA-0CA2-826B-C6478BA65B4D}"/>
              </a:ext>
            </a:extLst>
          </p:cNvPr>
          <p:cNvPicPr>
            <a:picLocks noChangeAspect="1"/>
          </p:cNvPicPr>
          <p:nvPr/>
        </p:nvPicPr>
        <p:blipFill>
          <a:blip r:embed="rId5"/>
          <a:stretch>
            <a:fillRect/>
          </a:stretch>
        </p:blipFill>
        <p:spPr>
          <a:xfrm>
            <a:off x="6384033" y="1734758"/>
            <a:ext cx="5559644" cy="1927087"/>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1853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E-R</a:t>
            </a:r>
            <a:r>
              <a:rPr lang="zh-CN" altLang="en-US" sz="2400" b="1" dirty="0">
                <a:solidFill>
                  <a:schemeClr val="tx2"/>
                </a:solidFill>
                <a:latin typeface="微软雅黑" panose="020B0503020204020204" pitchFamily="34" charset="-122"/>
                <a:ea typeface="微软雅黑" panose="020B0503020204020204" pitchFamily="34" charset="-122"/>
              </a:rPr>
              <a:t>图</a:t>
            </a:r>
          </a:p>
        </p:txBody>
      </p:sp>
      <p:sp>
        <p:nvSpPr>
          <p:cNvPr id="13" name="文本框 12"/>
          <p:cNvSpPr txBox="1"/>
          <p:nvPr/>
        </p:nvSpPr>
        <p:spPr>
          <a:xfrm>
            <a:off x="1103208" y="920327"/>
            <a:ext cx="4416729" cy="2003882"/>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由于原图形状不适合，详情见</a:t>
            </a:r>
            <a:r>
              <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2133" dirty="0" err="1">
                <a:solidFill>
                  <a:schemeClr val="tx1">
                    <a:lumMod val="75000"/>
                    <a:lumOff val="25000"/>
                  </a:schemeClr>
                </a:solidFill>
                <a:latin typeface="微软雅黑" panose="020B0503020204020204" pitchFamily="34" charset="-122"/>
                <a:ea typeface="微软雅黑" panose="020B0503020204020204" pitchFamily="34" charset="-122"/>
              </a:rPr>
              <a:t>visio</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p>
        </p:txBody>
      </p:sp>
      <p:pic>
        <p:nvPicPr>
          <p:cNvPr id="4" name="图片 3">
            <a:extLst>
              <a:ext uri="{FF2B5EF4-FFF2-40B4-BE49-F238E27FC236}">
                <a16:creationId xmlns:a16="http://schemas.microsoft.com/office/drawing/2014/main" id="{FB301428-C7DF-D6A6-EAFE-929D3307E918}"/>
              </a:ext>
            </a:extLst>
          </p:cNvPr>
          <p:cNvPicPr>
            <a:picLocks noChangeAspect="1"/>
          </p:cNvPicPr>
          <p:nvPr/>
        </p:nvPicPr>
        <p:blipFill>
          <a:blip r:embed="rId3"/>
          <a:stretch>
            <a:fillRect/>
          </a:stretch>
        </p:blipFill>
        <p:spPr>
          <a:xfrm>
            <a:off x="5423925" y="767927"/>
            <a:ext cx="5955811" cy="6063884"/>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98519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实现与运行环境</a:t>
            </a:r>
          </a:p>
        </p:txBody>
      </p:sp>
      <p:pic>
        <p:nvPicPr>
          <p:cNvPr id="5" name="图片 4">
            <a:extLst>
              <a:ext uri="{FF2B5EF4-FFF2-40B4-BE49-F238E27FC236}">
                <a16:creationId xmlns:a16="http://schemas.microsoft.com/office/drawing/2014/main" id="{CE0A5AB3-9EA5-B763-B01E-3F0C50DE6D8E}"/>
              </a:ext>
            </a:extLst>
          </p:cNvPr>
          <p:cNvPicPr>
            <a:picLocks noChangeAspect="1"/>
          </p:cNvPicPr>
          <p:nvPr/>
        </p:nvPicPr>
        <p:blipFill>
          <a:blip r:embed="rId3"/>
          <a:stretch>
            <a:fillRect/>
          </a:stretch>
        </p:blipFill>
        <p:spPr>
          <a:xfrm>
            <a:off x="487167" y="973863"/>
            <a:ext cx="7034784" cy="4141216"/>
          </a:xfrm>
          <a:prstGeom prst="rect">
            <a:avLst/>
          </a:prstGeom>
        </p:spPr>
      </p:pic>
      <p:pic>
        <p:nvPicPr>
          <p:cNvPr id="8" name="图片 7">
            <a:extLst>
              <a:ext uri="{FF2B5EF4-FFF2-40B4-BE49-F238E27FC236}">
                <a16:creationId xmlns:a16="http://schemas.microsoft.com/office/drawing/2014/main" id="{39E0B4EF-033F-366A-171A-FB6776AAA4DD}"/>
              </a:ext>
            </a:extLst>
          </p:cNvPr>
          <p:cNvPicPr>
            <a:picLocks noChangeAspect="1"/>
          </p:cNvPicPr>
          <p:nvPr/>
        </p:nvPicPr>
        <p:blipFill>
          <a:blip r:embed="rId4"/>
          <a:stretch>
            <a:fillRect/>
          </a:stretch>
        </p:blipFill>
        <p:spPr>
          <a:xfrm>
            <a:off x="5497687" y="4149096"/>
            <a:ext cx="7034784" cy="2556256"/>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项目概述</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dirty="0"/>
          </a:p>
        </p:txBody>
      </p:sp>
      <p:sp>
        <p:nvSpPr>
          <p:cNvPr id="4" name="文本框 3"/>
          <p:cNvSpPr txBox="1"/>
          <p:nvPr/>
        </p:nvSpPr>
        <p:spPr>
          <a:xfrm>
            <a:off x="602035" y="992537"/>
            <a:ext cx="6234926" cy="368300"/>
          </a:xfrm>
          <a:prstGeom prst="rect">
            <a:avLst/>
          </a:prstGeom>
          <a:noFill/>
        </p:spPr>
        <p:txBody>
          <a:bodyPr wrap="square">
            <a:spAutoFit/>
          </a:bodyPr>
          <a:lstStyle/>
          <a:p>
            <a:pPr indent="457200">
              <a:buClr>
                <a:srgbClr val="6666FF"/>
              </a:buClr>
              <a:buFont typeface="Wingdings" panose="05000000000000000000" pitchFamily="2" charset="2"/>
              <a:buNone/>
            </a:pPr>
            <a:r>
              <a:rPr lang="zh-CN" altLang="en-US" b="1" dirty="0">
                <a:solidFill>
                  <a:schemeClr val="tx2"/>
                </a:solidFill>
                <a:latin typeface="微软雅黑" panose="020B0503020204020204" charset="-122"/>
                <a:ea typeface="微软雅黑" panose="020B0503020204020204" charset="-122"/>
              </a:rPr>
              <a:t>项目选题</a:t>
            </a:r>
          </a:p>
        </p:txBody>
      </p:sp>
      <p:sp>
        <p:nvSpPr>
          <p:cNvPr id="6" name="文本框 5"/>
          <p:cNvSpPr txBox="1"/>
          <p:nvPr/>
        </p:nvSpPr>
        <p:spPr>
          <a:xfrm>
            <a:off x="787614" y="1393294"/>
            <a:ext cx="7096754" cy="418191"/>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charset="-122"/>
                <a:ea typeface="微软雅黑" panose="020B0503020204020204" charset="-122"/>
              </a:rPr>
              <a:t>依据</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软件需求分析原理与实践</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项目选题</a:t>
            </a:r>
            <a:r>
              <a:rPr lang="en-US" altLang="zh-CN" sz="1600" dirty="0">
                <a:solidFill>
                  <a:schemeClr val="tx1">
                    <a:lumMod val="75000"/>
                    <a:lumOff val="25000"/>
                  </a:schemeClr>
                </a:solidFill>
                <a:latin typeface="微软雅黑" panose="020B0503020204020204" charset="-122"/>
                <a:ea typeface="微软雅黑" panose="020B0503020204020204" charset="-122"/>
              </a:rPr>
              <a:t>-2023 》</a:t>
            </a:r>
            <a:r>
              <a:rPr lang="zh-CN" altLang="en-US" sz="1600" dirty="0">
                <a:solidFill>
                  <a:schemeClr val="tx1">
                    <a:lumMod val="75000"/>
                    <a:lumOff val="25000"/>
                  </a:schemeClr>
                </a:solidFill>
                <a:latin typeface="微软雅黑" panose="020B0503020204020204" charset="-122"/>
                <a:ea typeface="微软雅黑" panose="020B0503020204020204" charset="-122"/>
              </a:rPr>
              <a:t>的</a:t>
            </a:r>
            <a:r>
              <a:rPr lang="zh-CN" altLang="en-US" sz="1600" b="1" dirty="0">
                <a:solidFill>
                  <a:schemeClr val="tx1">
                    <a:lumMod val="75000"/>
                    <a:lumOff val="25000"/>
                  </a:schemeClr>
                </a:solidFill>
                <a:latin typeface="微软雅黑" panose="020B0503020204020204" charset="-122"/>
                <a:ea typeface="微软雅黑" panose="020B0503020204020204" charset="-122"/>
              </a:rPr>
              <a:t>课程推荐</a:t>
            </a:r>
            <a:r>
              <a:rPr lang="zh-CN" altLang="en-US" sz="1600" dirty="0">
                <a:solidFill>
                  <a:schemeClr val="tx1">
                    <a:lumMod val="75000"/>
                    <a:lumOff val="25000"/>
                  </a:schemeClr>
                </a:solidFill>
                <a:latin typeface="微软雅黑" panose="020B0503020204020204" charset="-122"/>
                <a:ea typeface="微软雅黑" panose="020B0503020204020204" charset="-122"/>
              </a:rPr>
              <a:t>选题。</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999" y="1948805"/>
            <a:ext cx="3100976" cy="2325732"/>
          </a:xfrm>
          <a:prstGeom prst="rect">
            <a:avLst/>
          </a:prstGeom>
        </p:spPr>
      </p:pic>
      <p:sp>
        <p:nvSpPr>
          <p:cNvPr id="8" name="文本框 7"/>
          <p:cNvSpPr txBox="1"/>
          <p:nvPr/>
        </p:nvSpPr>
        <p:spPr>
          <a:xfrm>
            <a:off x="6596203" y="4522765"/>
            <a:ext cx="3518967" cy="369332"/>
          </a:xfrm>
          <a:prstGeom prst="rect">
            <a:avLst/>
          </a:prstGeom>
          <a:noFill/>
        </p:spPr>
        <p:txBody>
          <a:bodyPr wrap="square">
            <a:spAutoFit/>
          </a:bodyPr>
          <a:lstStyle/>
          <a:p>
            <a:r>
              <a:rPr lang="zh-CN" altLang="en-US" b="1" dirty="0">
                <a:solidFill>
                  <a:schemeClr val="tx2"/>
                </a:solidFill>
                <a:latin typeface="微软雅黑" panose="020B0503020204020204" charset="-122"/>
                <a:ea typeface="微软雅黑" panose="020B0503020204020204" charset="-122"/>
              </a:rPr>
              <a:t>易学 </a:t>
            </a:r>
            <a:r>
              <a:rPr lang="en-US" altLang="zh-CN" b="1" dirty="0">
                <a:solidFill>
                  <a:schemeClr val="tx2"/>
                </a:solidFill>
                <a:latin typeface="微软雅黑" panose="020B0503020204020204" charset="-122"/>
                <a:ea typeface="微软雅黑" panose="020B0503020204020204" charset="-122"/>
              </a:rPr>
              <a:t>e-learning </a:t>
            </a:r>
            <a:r>
              <a:rPr lang="zh-CN" altLang="en-US" b="1" dirty="0">
                <a:solidFill>
                  <a:schemeClr val="tx2"/>
                </a:solidFill>
                <a:latin typeface="微软雅黑" panose="020B0503020204020204" charset="-122"/>
                <a:ea typeface="微软雅黑" panose="020B0503020204020204" charset="-122"/>
              </a:rPr>
              <a:t>师生辅助</a:t>
            </a:r>
            <a:r>
              <a:rPr lang="en-US" altLang="zh-CN" b="1" dirty="0">
                <a:solidFill>
                  <a:schemeClr val="tx2"/>
                </a:solidFill>
                <a:latin typeface="微软雅黑" panose="020B0503020204020204" charset="-122"/>
                <a:ea typeface="微软雅黑" panose="020B0503020204020204" charset="-122"/>
              </a:rPr>
              <a:t>APP</a:t>
            </a:r>
            <a:endParaRPr lang="zh-CN" altLang="en-US" dirty="0"/>
          </a:p>
        </p:txBody>
      </p:sp>
      <p:pic>
        <p:nvPicPr>
          <p:cNvPr id="9" name="图片 8"/>
          <p:cNvPicPr>
            <a:picLocks noChangeAspect="1"/>
          </p:cNvPicPr>
          <p:nvPr/>
        </p:nvPicPr>
        <p:blipFill>
          <a:blip r:embed="rId4"/>
          <a:stretch>
            <a:fillRect/>
          </a:stretch>
        </p:blipFill>
        <p:spPr>
          <a:xfrm>
            <a:off x="787614" y="2310470"/>
            <a:ext cx="5092123" cy="3461680"/>
          </a:xfrm>
          <a:prstGeom prst="rect">
            <a:avLst/>
          </a:prstGeom>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9716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链接与索引</a:t>
            </a:r>
          </a:p>
        </p:txBody>
      </p:sp>
      <p:pic>
        <p:nvPicPr>
          <p:cNvPr id="4" name="图片 3"/>
          <p:cNvPicPr>
            <a:picLocks noChangeAspect="1"/>
          </p:cNvPicPr>
          <p:nvPr/>
        </p:nvPicPr>
        <p:blipFill>
          <a:blip r:embed="rId3"/>
          <a:stretch>
            <a:fillRect/>
          </a:stretch>
        </p:blipFill>
        <p:spPr>
          <a:xfrm>
            <a:off x="1050153" y="3581344"/>
            <a:ext cx="5166932" cy="1643472"/>
          </a:xfrm>
          <a:prstGeom prst="rect">
            <a:avLst/>
          </a:prstGeom>
        </p:spPr>
      </p:pic>
      <p:sp>
        <p:nvSpPr>
          <p:cNvPr id="8" name="文本框 7"/>
          <p:cNvSpPr txBox="1"/>
          <p:nvPr/>
        </p:nvSpPr>
        <p:spPr>
          <a:xfrm>
            <a:off x="815413" y="1056555"/>
            <a:ext cx="10657184" cy="1695336"/>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x</a:t>
            </a:r>
            <a:endParaRPr lang="zh-CN" altLang="en-US" sz="2400" dirty="0"/>
          </a:p>
        </p:txBody>
      </p:sp>
      <p:pic>
        <p:nvPicPr>
          <p:cNvPr id="7" name="图片 6"/>
          <p:cNvPicPr>
            <a:picLocks noChangeAspect="1"/>
          </p:cNvPicPr>
          <p:nvPr/>
        </p:nvPicPr>
        <p:blipFill>
          <a:blip r:embed="rId4"/>
          <a:stretch>
            <a:fillRect/>
          </a:stretch>
        </p:blipFill>
        <p:spPr>
          <a:xfrm>
            <a:off x="7344139" y="2505912"/>
            <a:ext cx="3512068" cy="3735344"/>
          </a:xfrm>
          <a:prstGeom prst="rect">
            <a:avLst/>
          </a:prstGeom>
        </p:spPr>
      </p:pic>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6924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工具</a:t>
            </a:r>
          </a:p>
        </p:txBody>
      </p:sp>
      <p:sp>
        <p:nvSpPr>
          <p:cNvPr id="8" name="文本框 7"/>
          <p:cNvSpPr txBox="1"/>
          <p:nvPr/>
        </p:nvSpPr>
        <p:spPr>
          <a:xfrm>
            <a:off x="815413" y="1056555"/>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Visio</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学校提供了免费的正版</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直接使用</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、可以进行</a:t>
            </a:r>
            <a:r>
              <a:rPr lang="en-US" altLang="zh-CN" sz="2133" b="1" dirty="0">
                <a:solidFill>
                  <a:schemeClr val="accent5">
                    <a:lumMod val="75000"/>
                  </a:schemeClr>
                </a:solidFill>
                <a:latin typeface="微软雅黑" panose="020B0503020204020204" pitchFamily="34" charset="-122"/>
                <a:ea typeface="微软雅黑" panose="020B0503020204020204" pitchFamily="34" charset="-122"/>
              </a:rPr>
              <a:t>TEAMWORK</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33D7D22-9990-2A98-9907-85211C8B5180}"/>
              </a:ext>
            </a:extLst>
          </p:cNvPr>
          <p:cNvPicPr>
            <a:picLocks noChangeAspect="1"/>
          </p:cNvPicPr>
          <p:nvPr/>
        </p:nvPicPr>
        <p:blipFill>
          <a:blip r:embed="rId3"/>
          <a:stretch>
            <a:fillRect/>
          </a:stretch>
        </p:blipFill>
        <p:spPr>
          <a:xfrm>
            <a:off x="2927649" y="2599029"/>
            <a:ext cx="6747665" cy="3829156"/>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5806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图例展示</a:t>
            </a:r>
          </a:p>
        </p:txBody>
      </p:sp>
      <p:sp>
        <p:nvSpPr>
          <p:cNvPr id="8" name="文本框 7"/>
          <p:cNvSpPr txBox="1"/>
          <p:nvPr/>
        </p:nvSpPr>
        <p:spPr>
          <a:xfrm>
            <a:off x="815413" y="1056556"/>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p>
        </p:txBody>
      </p:sp>
      <p:sp>
        <p:nvSpPr>
          <p:cNvPr id="12" name="文本框 11"/>
          <p:cNvSpPr txBox="1"/>
          <p:nvPr/>
        </p:nvSpPr>
        <p:spPr>
          <a:xfrm>
            <a:off x="1293423" y="5731933"/>
            <a:ext cx="21285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首页使用对话框图</a:t>
            </a:r>
          </a:p>
        </p:txBody>
      </p:sp>
      <p:sp>
        <p:nvSpPr>
          <p:cNvPr id="2" name="文本框 1"/>
          <p:cNvSpPr txBox="1"/>
          <p:nvPr/>
        </p:nvSpPr>
        <p:spPr>
          <a:xfrm>
            <a:off x="5328074" y="5739554"/>
            <a:ext cx="1812713"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顺序图</a:t>
            </a:r>
          </a:p>
        </p:txBody>
      </p:sp>
      <p:sp>
        <p:nvSpPr>
          <p:cNvPr id="4" name="文本框 3"/>
          <p:cNvSpPr txBox="1"/>
          <p:nvPr/>
        </p:nvSpPr>
        <p:spPr>
          <a:xfrm>
            <a:off x="8876454" y="5925820"/>
            <a:ext cx="22936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学生状态机图</a:t>
            </a:r>
          </a:p>
        </p:txBody>
      </p:sp>
      <p:pic>
        <p:nvPicPr>
          <p:cNvPr id="9" name="图片 8">
            <a:extLst>
              <a:ext uri="{FF2B5EF4-FFF2-40B4-BE49-F238E27FC236}">
                <a16:creationId xmlns:a16="http://schemas.microsoft.com/office/drawing/2014/main" id="{C1FBCC55-F9E4-8503-2E39-FFFD8B679831}"/>
              </a:ext>
            </a:extLst>
          </p:cNvPr>
          <p:cNvPicPr>
            <a:picLocks noChangeAspect="1"/>
          </p:cNvPicPr>
          <p:nvPr/>
        </p:nvPicPr>
        <p:blipFill>
          <a:blip r:embed="rId3"/>
          <a:stretch>
            <a:fillRect/>
          </a:stretch>
        </p:blipFill>
        <p:spPr>
          <a:xfrm>
            <a:off x="8157634" y="2887432"/>
            <a:ext cx="3926709" cy="2769697"/>
          </a:xfrm>
          <a:prstGeom prst="rect">
            <a:avLst/>
          </a:prstGeom>
        </p:spPr>
      </p:pic>
      <p:pic>
        <p:nvPicPr>
          <p:cNvPr id="11" name="图片 10">
            <a:extLst>
              <a:ext uri="{FF2B5EF4-FFF2-40B4-BE49-F238E27FC236}">
                <a16:creationId xmlns:a16="http://schemas.microsoft.com/office/drawing/2014/main" id="{736760BA-D23B-F0CD-8495-26982ED471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733" y="2380656"/>
            <a:ext cx="3588135" cy="3174197"/>
          </a:xfrm>
          <a:prstGeom prst="rect">
            <a:avLst/>
          </a:prstGeom>
        </p:spPr>
      </p:pic>
      <p:pic>
        <p:nvPicPr>
          <p:cNvPr id="13" name="图片 12">
            <a:extLst>
              <a:ext uri="{FF2B5EF4-FFF2-40B4-BE49-F238E27FC236}">
                <a16:creationId xmlns:a16="http://schemas.microsoft.com/office/drawing/2014/main" id="{E6E35614-0248-646B-30F4-9B6B06300261}"/>
              </a:ext>
            </a:extLst>
          </p:cNvPr>
          <p:cNvPicPr>
            <a:picLocks noChangeAspect="1"/>
          </p:cNvPicPr>
          <p:nvPr/>
        </p:nvPicPr>
        <p:blipFill>
          <a:blip r:embed="rId5"/>
          <a:stretch>
            <a:fillRect/>
          </a:stretch>
        </p:blipFill>
        <p:spPr>
          <a:xfrm>
            <a:off x="1015171" y="2380656"/>
            <a:ext cx="2685024" cy="2666400"/>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1742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测试用例概况</a:t>
            </a:r>
          </a:p>
        </p:txBody>
      </p:sp>
      <p:sp>
        <p:nvSpPr>
          <p:cNvPr id="8" name="文本框 7"/>
          <p:cNvSpPr txBox="1"/>
          <p:nvPr/>
        </p:nvSpPr>
        <p:spPr>
          <a:xfrm>
            <a:off x="1007607" y="838961"/>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 GB/T 8567-2006.《</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计算机软件文档编制规范</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02B4C66-1EA4-3127-BC0E-823EAFACEF68}"/>
              </a:ext>
            </a:extLst>
          </p:cNvPr>
          <p:cNvPicPr>
            <a:picLocks noChangeAspect="1"/>
          </p:cNvPicPr>
          <p:nvPr/>
        </p:nvPicPr>
        <p:blipFill>
          <a:blip r:embed="rId3"/>
          <a:stretch>
            <a:fillRect/>
          </a:stretch>
        </p:blipFill>
        <p:spPr>
          <a:xfrm>
            <a:off x="902546" y="1932325"/>
            <a:ext cx="5173649" cy="4664055"/>
          </a:xfrm>
          <a:prstGeom prst="rect">
            <a:avLst/>
          </a:prstGeom>
        </p:spPr>
      </p:pic>
      <p:pic>
        <p:nvPicPr>
          <p:cNvPr id="9" name="图片 8">
            <a:extLst>
              <a:ext uri="{FF2B5EF4-FFF2-40B4-BE49-F238E27FC236}">
                <a16:creationId xmlns:a16="http://schemas.microsoft.com/office/drawing/2014/main" id="{3AE4DACE-5A66-68C2-24AE-5C5357D0EC97}"/>
              </a:ext>
            </a:extLst>
          </p:cNvPr>
          <p:cNvPicPr>
            <a:picLocks noChangeAspect="1"/>
          </p:cNvPicPr>
          <p:nvPr/>
        </p:nvPicPr>
        <p:blipFill>
          <a:blip r:embed="rId4"/>
          <a:stretch>
            <a:fillRect/>
          </a:stretch>
        </p:blipFill>
        <p:spPr>
          <a:xfrm>
            <a:off x="6864086" y="1852910"/>
            <a:ext cx="3638857" cy="5024516"/>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3046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测试用例详情</a:t>
            </a:r>
          </a:p>
        </p:txBody>
      </p:sp>
      <p:sp>
        <p:nvSpPr>
          <p:cNvPr id="8" name="文本框 7"/>
          <p:cNvSpPr txBox="1"/>
          <p:nvPr/>
        </p:nvSpPr>
        <p:spPr>
          <a:xfrm>
            <a:off x="816260" y="932941"/>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2133" dirty="0"/>
          </a:p>
        </p:txBody>
      </p:sp>
      <p:pic>
        <p:nvPicPr>
          <p:cNvPr id="3" name="图片 2">
            <a:extLst>
              <a:ext uri="{FF2B5EF4-FFF2-40B4-BE49-F238E27FC236}">
                <a16:creationId xmlns:a16="http://schemas.microsoft.com/office/drawing/2014/main" id="{67CDE3FD-1C8D-E4BB-BCBE-6A554EC1FDC8}"/>
              </a:ext>
            </a:extLst>
          </p:cNvPr>
          <p:cNvPicPr>
            <a:picLocks noChangeAspect="1"/>
          </p:cNvPicPr>
          <p:nvPr/>
        </p:nvPicPr>
        <p:blipFill>
          <a:blip r:embed="rId3"/>
          <a:stretch>
            <a:fillRect/>
          </a:stretch>
        </p:blipFill>
        <p:spPr>
          <a:xfrm>
            <a:off x="4559830" y="1991613"/>
            <a:ext cx="3488276" cy="4818465"/>
          </a:xfrm>
          <a:prstGeom prst="rect">
            <a:avLst/>
          </a:prstGeom>
        </p:spPr>
      </p:pic>
      <p:pic>
        <p:nvPicPr>
          <p:cNvPr id="4" name="图片 3">
            <a:extLst>
              <a:ext uri="{FF2B5EF4-FFF2-40B4-BE49-F238E27FC236}">
                <a16:creationId xmlns:a16="http://schemas.microsoft.com/office/drawing/2014/main" id="{866C08BA-C471-7FA2-E6A5-284FBCB43EFA}"/>
              </a:ext>
            </a:extLst>
          </p:cNvPr>
          <p:cNvPicPr>
            <a:picLocks noChangeAspect="1"/>
          </p:cNvPicPr>
          <p:nvPr/>
        </p:nvPicPr>
        <p:blipFill>
          <a:blip r:embed="rId4"/>
          <a:stretch>
            <a:fillRect/>
          </a:stretch>
        </p:blipFill>
        <p:spPr>
          <a:xfrm>
            <a:off x="2" y="2948947"/>
            <a:ext cx="4860741" cy="3173467"/>
          </a:xfrm>
          <a:prstGeom prst="rect">
            <a:avLst/>
          </a:prstGeom>
        </p:spPr>
      </p:pic>
      <p:pic>
        <p:nvPicPr>
          <p:cNvPr id="5" name="图片 4">
            <a:extLst>
              <a:ext uri="{FF2B5EF4-FFF2-40B4-BE49-F238E27FC236}">
                <a16:creationId xmlns:a16="http://schemas.microsoft.com/office/drawing/2014/main" id="{7B28E510-31C8-3707-BC2A-2163609865B0}"/>
              </a:ext>
            </a:extLst>
          </p:cNvPr>
          <p:cNvPicPr>
            <a:picLocks noChangeAspect="1"/>
          </p:cNvPicPr>
          <p:nvPr/>
        </p:nvPicPr>
        <p:blipFill>
          <a:blip r:embed="rId5"/>
          <a:stretch>
            <a:fillRect/>
          </a:stretch>
        </p:blipFill>
        <p:spPr>
          <a:xfrm>
            <a:off x="8016635" y="2756926"/>
            <a:ext cx="4389063" cy="3168133"/>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用户手册</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sz="2400" dirty="0"/>
          </a:p>
        </p:txBody>
      </p:sp>
      <p:pic>
        <p:nvPicPr>
          <p:cNvPr id="3" name="图片 2">
            <a:extLst>
              <a:ext uri="{FF2B5EF4-FFF2-40B4-BE49-F238E27FC236}">
                <a16:creationId xmlns:a16="http://schemas.microsoft.com/office/drawing/2014/main" id="{26415990-2B82-EBE3-DF00-FD898EC94740}"/>
              </a:ext>
            </a:extLst>
          </p:cNvPr>
          <p:cNvPicPr>
            <a:picLocks noChangeAspect="1"/>
          </p:cNvPicPr>
          <p:nvPr/>
        </p:nvPicPr>
        <p:blipFill>
          <a:blip r:embed="rId3"/>
          <a:stretch>
            <a:fillRect/>
          </a:stretch>
        </p:blipFill>
        <p:spPr>
          <a:xfrm>
            <a:off x="902556" y="1796820"/>
            <a:ext cx="3025697" cy="5061181"/>
          </a:xfrm>
          <a:prstGeom prst="rect">
            <a:avLst/>
          </a:prstGeom>
        </p:spPr>
      </p:pic>
      <p:pic>
        <p:nvPicPr>
          <p:cNvPr id="5" name="图片 4">
            <a:extLst>
              <a:ext uri="{FF2B5EF4-FFF2-40B4-BE49-F238E27FC236}">
                <a16:creationId xmlns:a16="http://schemas.microsoft.com/office/drawing/2014/main" id="{6E60880C-7D01-FD82-5D87-B397D2081429}"/>
              </a:ext>
            </a:extLst>
          </p:cNvPr>
          <p:cNvPicPr>
            <a:picLocks noChangeAspect="1"/>
          </p:cNvPicPr>
          <p:nvPr/>
        </p:nvPicPr>
        <p:blipFill>
          <a:blip r:embed="rId4"/>
          <a:stretch>
            <a:fillRect/>
          </a:stretch>
        </p:blipFill>
        <p:spPr>
          <a:xfrm>
            <a:off x="4847862" y="1988840"/>
            <a:ext cx="3514545" cy="4869160"/>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组内评审</a:t>
            </a:r>
          </a:p>
        </p:txBody>
      </p:sp>
      <p:sp>
        <p:nvSpPr>
          <p:cNvPr id="8" name="文本框 7"/>
          <p:cNvSpPr txBox="1"/>
          <p:nvPr/>
        </p:nvSpPr>
        <p:spPr>
          <a:xfrm>
            <a:off x="887508" y="932723"/>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p>
        </p:txBody>
      </p:sp>
      <p:pic>
        <p:nvPicPr>
          <p:cNvPr id="4" name="图片 3">
            <a:extLst>
              <a:ext uri="{FF2B5EF4-FFF2-40B4-BE49-F238E27FC236}">
                <a16:creationId xmlns:a16="http://schemas.microsoft.com/office/drawing/2014/main" id="{2FFB6A3F-8850-CB5B-33AB-77A24B1703EE}"/>
              </a:ext>
            </a:extLst>
          </p:cNvPr>
          <p:cNvPicPr>
            <a:picLocks noChangeAspect="1"/>
          </p:cNvPicPr>
          <p:nvPr/>
        </p:nvPicPr>
        <p:blipFill>
          <a:blip r:embed="rId3"/>
          <a:stretch>
            <a:fillRect/>
          </a:stretch>
        </p:blipFill>
        <p:spPr>
          <a:xfrm>
            <a:off x="890385" y="2081815"/>
            <a:ext cx="7019603" cy="4390669"/>
          </a:xfrm>
          <a:prstGeom prst="rect">
            <a:avLst/>
          </a:prstGeom>
        </p:spPr>
      </p:pic>
      <p:pic>
        <p:nvPicPr>
          <p:cNvPr id="5" name="图片 4">
            <a:extLst>
              <a:ext uri="{FF2B5EF4-FFF2-40B4-BE49-F238E27FC236}">
                <a16:creationId xmlns:a16="http://schemas.microsoft.com/office/drawing/2014/main" id="{73526926-544E-6765-4D06-BB54924DD4A9}"/>
              </a:ext>
            </a:extLst>
          </p:cNvPr>
          <p:cNvPicPr>
            <a:picLocks noChangeAspect="1"/>
          </p:cNvPicPr>
          <p:nvPr/>
        </p:nvPicPr>
        <p:blipFill>
          <a:blip r:embed="rId4"/>
          <a:stretch>
            <a:fillRect/>
          </a:stretch>
        </p:blipFill>
        <p:spPr>
          <a:xfrm>
            <a:off x="7795051" y="2611002"/>
            <a:ext cx="4433296" cy="220768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评审后的修改</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完善</a:t>
            </a:r>
          </a:p>
        </p:txBody>
      </p:sp>
      <p:sp>
        <p:nvSpPr>
          <p:cNvPr id="8" name="文本框 7"/>
          <p:cNvSpPr txBox="1"/>
          <p:nvPr/>
        </p:nvSpPr>
        <p:spPr>
          <a:xfrm>
            <a:off x="887508" y="932723"/>
            <a:ext cx="10657184" cy="15115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A9AB23B-3839-98F4-FDB0-2FEDBAB5520D}"/>
              </a:ext>
            </a:extLst>
          </p:cNvPr>
          <p:cNvPicPr>
            <a:picLocks noChangeAspect="1"/>
          </p:cNvPicPr>
          <p:nvPr/>
        </p:nvPicPr>
        <p:blipFill>
          <a:blip r:embed="rId3"/>
          <a:stretch>
            <a:fillRect/>
          </a:stretch>
        </p:blipFill>
        <p:spPr>
          <a:xfrm>
            <a:off x="902547" y="2531230"/>
            <a:ext cx="4309109" cy="4065151"/>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SRS</a:t>
            </a:r>
            <a:r>
              <a:rPr lang="zh-CN" altLang="en-US" sz="2400" b="1" dirty="0">
                <a:solidFill>
                  <a:schemeClr val="tx2"/>
                </a:solidFill>
                <a:latin typeface="微软雅黑" panose="020B0503020204020204" pitchFamily="34" charset="-122"/>
                <a:ea typeface="微软雅黑" panose="020B0503020204020204" pitchFamily="34" charset="-122"/>
              </a:rPr>
              <a:t>阶段基线发布</a:t>
            </a:r>
          </a:p>
        </p:txBody>
      </p:sp>
      <p:sp>
        <p:nvSpPr>
          <p:cNvPr id="8" name="文本框 7"/>
          <p:cNvSpPr txBox="1"/>
          <p:nvPr/>
        </p:nvSpPr>
        <p:spPr>
          <a:xfrm>
            <a:off x="887508" y="932724"/>
            <a:ext cx="10657184" cy="1019125"/>
          </a:xfrm>
          <a:prstGeom prst="rect">
            <a:avLst/>
          </a:prstGeom>
          <a:noFill/>
        </p:spPr>
        <p:txBody>
          <a:bodyPr wrap="square">
            <a:spAutoFit/>
          </a:bodyPr>
          <a:lstStyle/>
          <a:p>
            <a:pPr>
              <a:lnSpc>
                <a:spcPct val="150000"/>
              </a:lnSpc>
            </a:pP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2133">
                <a:solidFill>
                  <a:schemeClr val="accent5">
                    <a:lumMod val="75000"/>
                  </a:schemeClr>
                </a:solidFill>
                <a:latin typeface="微软雅黑" panose="020B0503020204020204" pitchFamily="34" charset="-122"/>
                <a:ea typeface="微软雅黑" panose="020B0503020204020204" pitchFamily="34" charset="-122"/>
              </a:rPr>
              <a:t>GitHub</a:t>
            </a:r>
            <a:r>
              <a:rPr lang="zh-CN" altLang="en-US" sz="2133">
                <a:solidFill>
                  <a:schemeClr val="accent5">
                    <a:lumMod val="75000"/>
                  </a:schemeClr>
                </a:solidFill>
                <a:latin typeface="微软雅黑" panose="020B0503020204020204" pitchFamily="34" charset="-122"/>
                <a:ea typeface="微软雅黑" panose="020B0503020204020204" pitchFamily="34" charset="-122"/>
              </a:rPr>
              <a:t>供</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小组成员同步。</a:t>
            </a:r>
          </a:p>
        </p:txBody>
      </p:sp>
      <p:pic>
        <p:nvPicPr>
          <p:cNvPr id="4" name="图片 3">
            <a:extLst>
              <a:ext uri="{FF2B5EF4-FFF2-40B4-BE49-F238E27FC236}">
                <a16:creationId xmlns:a16="http://schemas.microsoft.com/office/drawing/2014/main" id="{859265B2-7E73-E116-23A7-4F2A944F4CF1}"/>
              </a:ext>
            </a:extLst>
          </p:cNvPr>
          <p:cNvPicPr>
            <a:picLocks noChangeAspect="1"/>
          </p:cNvPicPr>
          <p:nvPr/>
        </p:nvPicPr>
        <p:blipFill>
          <a:blip r:embed="rId3"/>
          <a:stretch>
            <a:fillRect/>
          </a:stretch>
        </p:blipFill>
        <p:spPr>
          <a:xfrm>
            <a:off x="744336" y="1472207"/>
            <a:ext cx="6363192" cy="5124172"/>
          </a:xfrm>
          <a:prstGeom prst="rect">
            <a:avLst/>
          </a:prstGeom>
        </p:spPr>
      </p:pic>
      <p:pic>
        <p:nvPicPr>
          <p:cNvPr id="6" name="图片 5">
            <a:extLst>
              <a:ext uri="{FF2B5EF4-FFF2-40B4-BE49-F238E27FC236}">
                <a16:creationId xmlns:a16="http://schemas.microsoft.com/office/drawing/2014/main" id="{C9AE14F1-F5A3-1DF4-A1CC-64676313759F}"/>
              </a:ext>
            </a:extLst>
          </p:cNvPr>
          <p:cNvPicPr>
            <a:picLocks noChangeAspect="1"/>
          </p:cNvPicPr>
          <p:nvPr/>
        </p:nvPicPr>
        <p:blipFill>
          <a:blip r:embed="rId4"/>
          <a:stretch>
            <a:fillRect/>
          </a:stretch>
        </p:blipFill>
        <p:spPr>
          <a:xfrm>
            <a:off x="6950338" y="3712091"/>
            <a:ext cx="5382337" cy="1253080"/>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需求管理工具</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sz="2400" dirty="0"/>
          </a:p>
        </p:txBody>
      </p:sp>
      <p:pic>
        <p:nvPicPr>
          <p:cNvPr id="4" name="图片 3">
            <a:extLst>
              <a:ext uri="{FF2B5EF4-FFF2-40B4-BE49-F238E27FC236}">
                <a16:creationId xmlns:a16="http://schemas.microsoft.com/office/drawing/2014/main" id="{AA284746-E6A7-4CA3-8396-7C52F2B0ED5F}"/>
              </a:ext>
            </a:extLst>
          </p:cNvPr>
          <p:cNvPicPr>
            <a:picLocks noChangeAspect="1"/>
          </p:cNvPicPr>
          <p:nvPr/>
        </p:nvPicPr>
        <p:blipFill>
          <a:blip r:embed="rId3"/>
          <a:stretch>
            <a:fillRect/>
          </a:stretch>
        </p:blipFill>
        <p:spPr>
          <a:xfrm>
            <a:off x="902557" y="2168755"/>
            <a:ext cx="6157523" cy="4427989"/>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里程碑交付物</a:t>
            </a:r>
          </a:p>
        </p:txBody>
      </p:sp>
      <p:sp>
        <p:nvSpPr>
          <p:cNvPr id="2" name="文本框 1">
            <a:extLst>
              <a:ext uri="{FF2B5EF4-FFF2-40B4-BE49-F238E27FC236}">
                <a16:creationId xmlns:a16="http://schemas.microsoft.com/office/drawing/2014/main" id="{C15F3E82-CA33-A796-7451-940709084A55}"/>
              </a:ext>
            </a:extLst>
          </p:cNvPr>
          <p:cNvSpPr txBox="1"/>
          <p:nvPr/>
        </p:nvSpPr>
        <p:spPr>
          <a:xfrm>
            <a:off x="1345744" y="1244138"/>
            <a:ext cx="7096754" cy="3905043"/>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跟踪链接矩阵</a:t>
            </a:r>
          </a:p>
        </p:txBody>
      </p:sp>
      <p:sp>
        <p:nvSpPr>
          <p:cNvPr id="8" name="文本框 7"/>
          <p:cNvSpPr txBox="1"/>
          <p:nvPr/>
        </p:nvSpPr>
        <p:spPr>
          <a:xfrm>
            <a:off x="887508" y="932723"/>
            <a:ext cx="10657184"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sz="2400" dirty="0"/>
          </a:p>
        </p:txBody>
      </p:sp>
      <p:pic>
        <p:nvPicPr>
          <p:cNvPr id="5" name="图片 4">
            <a:extLst>
              <a:ext uri="{FF2B5EF4-FFF2-40B4-BE49-F238E27FC236}">
                <a16:creationId xmlns:a16="http://schemas.microsoft.com/office/drawing/2014/main" id="{501C5E45-D380-F007-90CD-6473B59E0B50}"/>
              </a:ext>
            </a:extLst>
          </p:cNvPr>
          <p:cNvPicPr>
            <a:picLocks noChangeAspect="1"/>
          </p:cNvPicPr>
          <p:nvPr/>
        </p:nvPicPr>
        <p:blipFill>
          <a:blip r:embed="rId3"/>
          <a:stretch>
            <a:fillRect/>
          </a:stretch>
        </p:blipFill>
        <p:spPr>
          <a:xfrm>
            <a:off x="903383" y="1741838"/>
            <a:ext cx="9360363" cy="4854908"/>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44902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CCB</a:t>
            </a:r>
            <a:r>
              <a:rPr lang="zh-CN" altLang="en-US" sz="2400" b="1" dirty="0">
                <a:solidFill>
                  <a:schemeClr val="tx2"/>
                </a:solidFill>
                <a:latin typeface="微软雅黑" panose="020B0503020204020204" pitchFamily="34" charset="-122"/>
                <a:ea typeface="微软雅黑" panose="020B0503020204020204" pitchFamily="34" charset="-122"/>
              </a:rPr>
              <a:t>章程</a:t>
            </a:r>
          </a:p>
        </p:txBody>
      </p:sp>
      <p:sp>
        <p:nvSpPr>
          <p:cNvPr id="8" name="文本框 7"/>
          <p:cNvSpPr txBox="1"/>
          <p:nvPr/>
        </p:nvSpPr>
        <p:spPr>
          <a:xfrm>
            <a:off x="887508" y="932723"/>
            <a:ext cx="10657184" cy="5323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2133" dirty="0"/>
          </a:p>
        </p:txBody>
      </p:sp>
      <p:pic>
        <p:nvPicPr>
          <p:cNvPr id="9" name="图片 8">
            <a:extLst>
              <a:ext uri="{FF2B5EF4-FFF2-40B4-BE49-F238E27FC236}">
                <a16:creationId xmlns:a16="http://schemas.microsoft.com/office/drawing/2014/main" id="{CAA8B985-8CCB-63E8-ACF2-0EACC2D6DE3D}"/>
              </a:ext>
            </a:extLst>
          </p:cNvPr>
          <p:cNvPicPr>
            <a:picLocks noChangeAspect="1"/>
          </p:cNvPicPr>
          <p:nvPr/>
        </p:nvPicPr>
        <p:blipFill>
          <a:blip r:embed="rId3"/>
          <a:stretch>
            <a:fillRect/>
          </a:stretch>
        </p:blipFill>
        <p:spPr>
          <a:xfrm>
            <a:off x="902557" y="3873156"/>
            <a:ext cx="4217139" cy="2244999"/>
          </a:xfrm>
          <a:prstGeom prst="rect">
            <a:avLst/>
          </a:prstGeom>
        </p:spPr>
      </p:pic>
      <p:pic>
        <p:nvPicPr>
          <p:cNvPr id="10" name="图片 9">
            <a:extLst>
              <a:ext uri="{FF2B5EF4-FFF2-40B4-BE49-F238E27FC236}">
                <a16:creationId xmlns:a16="http://schemas.microsoft.com/office/drawing/2014/main" id="{1DDB91BF-9896-CE53-43F7-2DF841D6801E}"/>
              </a:ext>
            </a:extLst>
          </p:cNvPr>
          <p:cNvPicPr>
            <a:picLocks noChangeAspect="1"/>
          </p:cNvPicPr>
          <p:nvPr/>
        </p:nvPicPr>
        <p:blipFill>
          <a:blip r:embed="rId4"/>
          <a:stretch>
            <a:fillRect/>
          </a:stretch>
        </p:blipFill>
        <p:spPr>
          <a:xfrm>
            <a:off x="7401688" y="1514848"/>
            <a:ext cx="3887755" cy="3263187"/>
          </a:xfrm>
          <a:prstGeom prst="rect">
            <a:avLst/>
          </a:prstGeom>
        </p:spPr>
      </p:pic>
      <p:graphicFrame>
        <p:nvGraphicFramePr>
          <p:cNvPr id="5" name="表格 4">
            <a:extLst>
              <a:ext uri="{FF2B5EF4-FFF2-40B4-BE49-F238E27FC236}">
                <a16:creationId xmlns:a16="http://schemas.microsoft.com/office/drawing/2014/main" id="{01087B22-7704-44CF-8DC7-478FE1B56816}"/>
              </a:ext>
            </a:extLst>
          </p:cNvPr>
          <p:cNvGraphicFramePr>
            <a:graphicFrameLocks noGrp="1"/>
          </p:cNvGraphicFramePr>
          <p:nvPr>
            <p:extLst>
              <p:ext uri="{D42A27DB-BD31-4B8C-83A1-F6EECF244321}">
                <p14:modId xmlns:p14="http://schemas.microsoft.com/office/powerpoint/2010/main" val="3417852134"/>
              </p:ext>
            </p:extLst>
          </p:nvPr>
        </p:nvGraphicFramePr>
        <p:xfrm>
          <a:off x="841127" y="1940560"/>
          <a:ext cx="5411470" cy="1828800"/>
        </p:xfrm>
        <a:graphic>
          <a:graphicData uri="http://schemas.openxmlformats.org/drawingml/2006/table">
            <a:tbl>
              <a:tblPr firstRow="1" firstCol="1" bandRow="1">
                <a:tableStyleId>{5C22544A-7EE6-4342-B048-85BDC9FD1C3A}</a:tableStyleId>
              </a:tblPr>
              <a:tblGrid>
                <a:gridCol w="878840">
                  <a:extLst>
                    <a:ext uri="{9D8B030D-6E8A-4147-A177-3AD203B41FA5}">
                      <a16:colId xmlns:a16="http://schemas.microsoft.com/office/drawing/2014/main" val="1794720111"/>
                    </a:ext>
                  </a:extLst>
                </a:gridCol>
                <a:gridCol w="1350010">
                  <a:extLst>
                    <a:ext uri="{9D8B030D-6E8A-4147-A177-3AD203B41FA5}">
                      <a16:colId xmlns:a16="http://schemas.microsoft.com/office/drawing/2014/main" val="2009880469"/>
                    </a:ext>
                  </a:extLst>
                </a:gridCol>
                <a:gridCol w="3182620">
                  <a:extLst>
                    <a:ext uri="{9D8B030D-6E8A-4147-A177-3AD203B41FA5}">
                      <a16:colId xmlns:a16="http://schemas.microsoft.com/office/drawing/2014/main" val="3731856930"/>
                    </a:ext>
                  </a:extLst>
                </a:gridCol>
              </a:tblGrid>
              <a:tr h="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extLst>
                  <a:ext uri="{0D108BD9-81ED-4DB2-BD59-A6C34878D82A}">
                    <a16:rowId xmlns:a16="http://schemas.microsoft.com/office/drawing/2014/main" val="1873125230"/>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田淼</a:t>
                      </a:r>
                    </a:p>
                  </a:txBody>
                  <a:tcPr marL="68580" marR="68580" marT="0" marB="0"/>
                </a:tc>
                <a:tc>
                  <a:txBody>
                    <a:bodyPr/>
                    <a:lstStyle/>
                    <a:p>
                      <a:pPr algn="ct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成员</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32001037@stu.zucc.edu.cn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005701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郑骥</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31603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李卓楷</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联系人</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32001274@stu.zucc.edu.cn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05295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时蒙恩</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提交者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32001259@stu.zucc.edu.cn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515731"/>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韩易贤</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请求接收者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32001236@stu.zucc.edu.cn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670814"/>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黄永智</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修改者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32001119@stu.zucc.edu.cn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93734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潘阅</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验证者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32001263@stu.zucc.edu.cn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9103997"/>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季荣豪</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32001132@stu.zucc.edu.cn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816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彭志恒</a:t>
                      </a:r>
                    </a:p>
                  </a:txBody>
                  <a:tcPr marL="68580" marR="68580" marT="0" marB="0"/>
                </a:tc>
                <a:tc>
                  <a:txBody>
                    <a:bodyPr/>
                    <a:lstStyle/>
                    <a:p>
                      <a:pPr algn="ctr"/>
                      <a:r>
                        <a:rPr lang="zh-CN" altLang="en-US" sz="1200" kern="100">
                          <a:effectLst/>
                          <a:latin typeface="Calibri" panose="020F0502020204030204" pitchFamily="34" charset="0"/>
                          <a:ea typeface="宋体" panose="02010600030101010101" pitchFamily="2" charset="-122"/>
                          <a:cs typeface="Times New Roman" panose="02020603050405020304" pitchFamily="18" charset="0"/>
                        </a:rPr>
                        <a:t>主席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32001195@stu.zucc.edu.cn</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41540"/>
                  </a:ext>
                </a:extLst>
              </a:tr>
            </a:tbl>
          </a:graphicData>
        </a:graphic>
      </p:graphicFrame>
      <p:pic>
        <p:nvPicPr>
          <p:cNvPr id="3" name="图片 2">
            <a:extLst>
              <a:ext uri="{FF2B5EF4-FFF2-40B4-BE49-F238E27FC236}">
                <a16:creationId xmlns:a16="http://schemas.microsoft.com/office/drawing/2014/main" id="{0281CAED-DD37-46B1-BC90-6FD21B48C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185" y="5507395"/>
            <a:ext cx="1028242" cy="610760"/>
          </a:xfrm>
          <a:prstGeom prst="rect">
            <a:avLst/>
          </a:prstGeom>
        </p:spPr>
      </p:pic>
      <p:pic>
        <p:nvPicPr>
          <p:cNvPr id="6" name="图片 5">
            <a:extLst>
              <a:ext uri="{FF2B5EF4-FFF2-40B4-BE49-F238E27FC236}">
                <a16:creationId xmlns:a16="http://schemas.microsoft.com/office/drawing/2014/main" id="{40A49167-35F4-4508-B9F3-8BED3984DA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0417" y="5507396"/>
            <a:ext cx="1040814" cy="610760"/>
          </a:xfrm>
          <a:prstGeom prst="rect">
            <a:avLst/>
          </a:prstGeom>
        </p:spPr>
      </p:pic>
      <p:pic>
        <p:nvPicPr>
          <p:cNvPr id="11" name="图片 10">
            <a:extLst>
              <a:ext uri="{FF2B5EF4-FFF2-40B4-BE49-F238E27FC236}">
                <a16:creationId xmlns:a16="http://schemas.microsoft.com/office/drawing/2014/main" id="{D1BE9861-CF10-43C0-A803-889B2F7DDC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5815" y="5507396"/>
            <a:ext cx="973016" cy="610760"/>
          </a:xfrm>
          <a:prstGeom prst="rect">
            <a:avLst/>
          </a:prstGeom>
        </p:spPr>
      </p:pic>
      <p:sp>
        <p:nvSpPr>
          <p:cNvPr id="12" name="文本框 11">
            <a:extLst>
              <a:ext uri="{FF2B5EF4-FFF2-40B4-BE49-F238E27FC236}">
                <a16:creationId xmlns:a16="http://schemas.microsoft.com/office/drawing/2014/main" id="{B287FB01-2422-4AC3-B85B-42B7573A9060}"/>
              </a:ext>
            </a:extLst>
          </p:cNvPr>
          <p:cNvSpPr txBox="1"/>
          <p:nvPr/>
        </p:nvSpPr>
        <p:spPr>
          <a:xfrm>
            <a:off x="6658708" y="5150338"/>
            <a:ext cx="1018227" cy="369332"/>
          </a:xfrm>
          <a:prstGeom prst="rect">
            <a:avLst/>
          </a:prstGeom>
          <a:noFill/>
        </p:spPr>
        <p:txBody>
          <a:bodyPr wrap="none" rtlCol="0">
            <a:spAutoFit/>
          </a:bodyPr>
          <a:lstStyle/>
          <a:p>
            <a:r>
              <a:rPr lang="en-US" altLang="zh-CN" dirty="0"/>
              <a:t>CCB</a:t>
            </a:r>
            <a:r>
              <a:rPr lang="zh-CN" altLang="en-US" dirty="0"/>
              <a:t>签名</a:t>
            </a: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需求变更申请报告</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2133" dirty="0"/>
          </a:p>
        </p:txBody>
      </p:sp>
      <p:pic>
        <p:nvPicPr>
          <p:cNvPr id="4" name="图片 3">
            <a:extLst>
              <a:ext uri="{FF2B5EF4-FFF2-40B4-BE49-F238E27FC236}">
                <a16:creationId xmlns:a16="http://schemas.microsoft.com/office/drawing/2014/main" id="{A1AC23B6-EF00-6E5A-84BE-1FBE026FBCC2}"/>
              </a:ext>
            </a:extLst>
          </p:cNvPr>
          <p:cNvPicPr>
            <a:picLocks noChangeAspect="1"/>
          </p:cNvPicPr>
          <p:nvPr/>
        </p:nvPicPr>
        <p:blipFill>
          <a:blip r:embed="rId3"/>
          <a:stretch>
            <a:fillRect/>
          </a:stretch>
        </p:blipFill>
        <p:spPr>
          <a:xfrm>
            <a:off x="3357546" y="1505457"/>
            <a:ext cx="4274625" cy="5352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需求变更影响分析</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2133" dirty="0"/>
          </a:p>
        </p:txBody>
      </p:sp>
      <p:pic>
        <p:nvPicPr>
          <p:cNvPr id="5" name="图片 4">
            <a:extLst>
              <a:ext uri="{FF2B5EF4-FFF2-40B4-BE49-F238E27FC236}">
                <a16:creationId xmlns:a16="http://schemas.microsoft.com/office/drawing/2014/main" id="{88116D53-6892-ECBC-EC30-52A910E2A6CC}"/>
              </a:ext>
            </a:extLst>
          </p:cNvPr>
          <p:cNvPicPr>
            <a:picLocks noChangeAspect="1"/>
          </p:cNvPicPr>
          <p:nvPr/>
        </p:nvPicPr>
        <p:blipFill>
          <a:blip r:embed="rId3"/>
          <a:stretch>
            <a:fillRect/>
          </a:stretch>
        </p:blipFill>
        <p:spPr>
          <a:xfrm>
            <a:off x="6397213" y="1523392"/>
            <a:ext cx="4115001" cy="2789691"/>
          </a:xfrm>
          <a:prstGeom prst="rect">
            <a:avLst/>
          </a:prstGeom>
        </p:spPr>
      </p:pic>
      <p:pic>
        <p:nvPicPr>
          <p:cNvPr id="7" name="图片 6">
            <a:extLst>
              <a:ext uri="{FF2B5EF4-FFF2-40B4-BE49-F238E27FC236}">
                <a16:creationId xmlns:a16="http://schemas.microsoft.com/office/drawing/2014/main" id="{1F637D2B-36C5-8910-AC7C-A649FD5CE998}"/>
              </a:ext>
            </a:extLst>
          </p:cNvPr>
          <p:cNvPicPr>
            <a:picLocks noChangeAspect="1"/>
          </p:cNvPicPr>
          <p:nvPr/>
        </p:nvPicPr>
        <p:blipFill>
          <a:blip r:embed="rId4"/>
          <a:stretch>
            <a:fillRect/>
          </a:stretch>
        </p:blipFill>
        <p:spPr>
          <a:xfrm>
            <a:off x="811606" y="2007805"/>
            <a:ext cx="4228277" cy="2782212"/>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8627"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后续工作量评估</a:t>
            </a:r>
          </a:p>
        </p:txBody>
      </p:sp>
      <p:pic>
        <p:nvPicPr>
          <p:cNvPr id="4" name="图片 3">
            <a:extLst>
              <a:ext uri="{FF2B5EF4-FFF2-40B4-BE49-F238E27FC236}">
                <a16:creationId xmlns:a16="http://schemas.microsoft.com/office/drawing/2014/main" id="{DAC5A49F-9010-47CB-A152-230F9DF86B72}"/>
              </a:ext>
            </a:extLst>
          </p:cNvPr>
          <p:cNvPicPr>
            <a:picLocks noChangeAspect="1"/>
          </p:cNvPicPr>
          <p:nvPr/>
        </p:nvPicPr>
        <p:blipFill>
          <a:blip r:embed="rId3"/>
          <a:stretch>
            <a:fillRect/>
          </a:stretch>
        </p:blipFill>
        <p:spPr>
          <a:xfrm>
            <a:off x="1860277" y="1562417"/>
            <a:ext cx="6375096" cy="4466594"/>
          </a:xfrm>
          <a:prstGeom prst="rect">
            <a:avLst/>
          </a:prstGeom>
        </p:spPr>
      </p:pic>
      <p:sp>
        <p:nvSpPr>
          <p:cNvPr id="6" name="文本框 5">
            <a:extLst>
              <a:ext uri="{FF2B5EF4-FFF2-40B4-BE49-F238E27FC236}">
                <a16:creationId xmlns:a16="http://schemas.microsoft.com/office/drawing/2014/main" id="{3590CF48-8995-47CA-A957-E1E36525158B}"/>
              </a:ext>
            </a:extLst>
          </p:cNvPr>
          <p:cNvSpPr txBox="1"/>
          <p:nvPr/>
        </p:nvSpPr>
        <p:spPr>
          <a:xfrm>
            <a:off x="786211" y="965081"/>
            <a:ext cx="7992888" cy="422873"/>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solidFill>
                <a:schemeClr val="tx1">
                  <a:lumMod val="65000"/>
                  <a:lumOff val="35000"/>
                </a:schemeClr>
              </a:solidFill>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436" y="301238"/>
            <a:ext cx="279317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后续阶段计划性安排</a:t>
            </a:r>
          </a:p>
        </p:txBody>
      </p:sp>
      <p:sp>
        <p:nvSpPr>
          <p:cNvPr id="8" name="文本框 7"/>
          <p:cNvSpPr txBox="1"/>
          <p:nvPr/>
        </p:nvSpPr>
        <p:spPr>
          <a:xfrm>
            <a:off x="1391477" y="1313270"/>
            <a:ext cx="7927249" cy="2249334"/>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IntelliJ IDEA + Android</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Studio/</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Xcode</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Java  +  JavaScript</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数据库：阿里云数据库</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git bash + </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github</a:t>
            </a:r>
            <a:endParaRPr lang="zh-CN" altLang="en-US" sz="2400" dirty="0"/>
          </a:p>
        </p:txBody>
      </p:sp>
      <p:sp>
        <p:nvSpPr>
          <p:cNvPr id="9" name="文本框 8"/>
          <p:cNvSpPr txBox="1"/>
          <p:nvPr/>
        </p:nvSpPr>
        <p:spPr>
          <a:xfrm>
            <a:off x="1023906" y="924763"/>
            <a:ext cx="2191775"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设计与开发</a:t>
            </a:r>
          </a:p>
        </p:txBody>
      </p:sp>
      <p:sp>
        <p:nvSpPr>
          <p:cNvPr id="10" name="文本框 9"/>
          <p:cNvSpPr txBox="1"/>
          <p:nvPr/>
        </p:nvSpPr>
        <p:spPr>
          <a:xfrm>
            <a:off x="1023906" y="5381229"/>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部署</a:t>
            </a:r>
          </a:p>
        </p:txBody>
      </p:sp>
      <p:sp>
        <p:nvSpPr>
          <p:cNvPr id="11" name="文本框 10"/>
          <p:cNvSpPr txBox="1"/>
          <p:nvPr/>
        </p:nvSpPr>
        <p:spPr>
          <a:xfrm>
            <a:off x="1395678" y="5873671"/>
            <a:ext cx="2191775"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阿里云服务器</a:t>
            </a:r>
            <a:endParaRPr lang="zh-CN" altLang="en-US" sz="2400" dirty="0"/>
          </a:p>
        </p:txBody>
      </p:sp>
      <p:sp>
        <p:nvSpPr>
          <p:cNvPr id="12" name="文本框 11"/>
          <p:cNvSpPr txBox="1"/>
          <p:nvPr/>
        </p:nvSpPr>
        <p:spPr>
          <a:xfrm>
            <a:off x="1007435" y="3749497"/>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13" name="文本框 12"/>
          <p:cNvSpPr txBox="1"/>
          <p:nvPr/>
        </p:nvSpPr>
        <p:spPr>
          <a:xfrm>
            <a:off x="1391478" y="4148323"/>
            <a:ext cx="7201721"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sz="2400" dirty="0"/>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Team Building</a:t>
            </a:r>
          </a:p>
        </p:txBody>
      </p:sp>
      <p:pic>
        <p:nvPicPr>
          <p:cNvPr id="4" name="图片 3"/>
          <p:cNvPicPr>
            <a:picLocks noChangeAspect="1"/>
          </p:cNvPicPr>
          <p:nvPr/>
        </p:nvPicPr>
        <p:blipFill>
          <a:blip r:embed="rId4"/>
          <a:stretch>
            <a:fillRect/>
          </a:stretch>
        </p:blipFill>
        <p:spPr>
          <a:xfrm>
            <a:off x="8043228" y="4542395"/>
            <a:ext cx="3468106" cy="1951590"/>
          </a:xfrm>
          <a:prstGeom prst="rect">
            <a:avLst/>
          </a:prstGeom>
        </p:spPr>
      </p:pic>
      <p:pic>
        <p:nvPicPr>
          <p:cNvPr id="5" name="图片 4"/>
          <p:cNvPicPr>
            <a:picLocks noChangeAspect="1"/>
          </p:cNvPicPr>
          <p:nvPr/>
        </p:nvPicPr>
        <p:blipFill>
          <a:blip r:embed="rId5"/>
          <a:stretch>
            <a:fillRect/>
          </a:stretch>
        </p:blipFill>
        <p:spPr>
          <a:xfrm>
            <a:off x="4163187" y="4543123"/>
            <a:ext cx="3468106" cy="1950862"/>
          </a:xfrm>
          <a:prstGeom prst="rect">
            <a:avLst/>
          </a:prstGeom>
        </p:spPr>
      </p:pic>
      <p:pic>
        <p:nvPicPr>
          <p:cNvPr id="3" name="图片 2"/>
          <p:cNvPicPr>
            <a:picLocks noChangeAspect="1"/>
          </p:cNvPicPr>
          <p:nvPr>
            <p:custDataLst>
              <p:tags r:id="rId1"/>
            </p:custDataLst>
          </p:nvPr>
        </p:nvPicPr>
        <p:blipFill>
          <a:blip r:embed="rId6"/>
          <a:stretch>
            <a:fillRect/>
          </a:stretch>
        </p:blipFill>
        <p:spPr>
          <a:xfrm>
            <a:off x="256264" y="4542879"/>
            <a:ext cx="3468106" cy="1951106"/>
          </a:xfrm>
          <a:prstGeom prst="rect">
            <a:avLst/>
          </a:prstGeom>
        </p:spPr>
      </p:pic>
      <p:sp>
        <p:nvSpPr>
          <p:cNvPr id="6" name="文本框 5"/>
          <p:cNvSpPr txBox="1"/>
          <p:nvPr/>
        </p:nvSpPr>
        <p:spPr>
          <a:xfrm>
            <a:off x="172086" y="779313"/>
            <a:ext cx="5521325" cy="3073954"/>
          </a:xfrm>
          <a:prstGeom prst="rect">
            <a:avLst/>
          </a:prstGeom>
          <a:noFill/>
        </p:spPr>
        <p:txBody>
          <a:bodyPr wrap="square" rtlCol="0">
            <a:noAutofit/>
          </a:bodyPr>
          <a:lstStyle/>
          <a:p>
            <a:r>
              <a:rPr lang="zh-CN" altLang="en-US" dirty="0"/>
              <a:t>团建信息</a:t>
            </a:r>
          </a:p>
          <a:p>
            <a:r>
              <a:rPr lang="zh-CN" altLang="en-US" sz="1400" dirty="0">
                <a:solidFill>
                  <a:schemeClr val="tx2"/>
                </a:solidFill>
                <a:latin typeface="微软雅黑" panose="020B0503020204020204" charset="-122"/>
                <a:ea typeface="微软雅黑" panose="020B0503020204020204" charset="-122"/>
                <a:cs typeface="+mn-ea"/>
              </a:rPr>
              <a:t>日期：2023/6/4 </a:t>
            </a:r>
          </a:p>
          <a:p>
            <a:r>
              <a:rPr lang="zh-CN" altLang="en-US" sz="1400" dirty="0">
                <a:solidFill>
                  <a:schemeClr val="tx2"/>
                </a:solidFill>
                <a:latin typeface="微软雅黑" panose="020B0503020204020204" charset="-122"/>
                <a:ea typeface="微软雅黑" panose="020B0503020204020204" charset="-122"/>
                <a:cs typeface="+mn-ea"/>
              </a:rPr>
              <a:t> </a:t>
            </a:r>
          </a:p>
          <a:p>
            <a:r>
              <a:rPr lang="zh-CN" altLang="en-US" sz="1400" dirty="0">
                <a:solidFill>
                  <a:schemeClr val="tx2"/>
                </a:solidFill>
                <a:latin typeface="微软雅黑" panose="020B0503020204020204" charset="-122"/>
                <a:ea typeface="微软雅黑" panose="020B0503020204020204" charset="-122"/>
                <a:cs typeface="+mn-ea"/>
              </a:rPr>
              <a:t>内容：小组对本月项目进行总结，归纳问题并规划后续工作，进行线上团建</a:t>
            </a:r>
            <a:r>
              <a:rPr lang="en-US" altLang="zh-CN" sz="1400" dirty="0">
                <a:solidFill>
                  <a:schemeClr val="tx2"/>
                </a:solidFill>
                <a:latin typeface="微软雅黑" panose="020B0503020204020204" charset="-122"/>
                <a:ea typeface="微软雅黑" panose="020B0503020204020204" charset="-122"/>
                <a:cs typeface="+mn-ea"/>
              </a:rPr>
              <a:t>——</a:t>
            </a:r>
            <a:r>
              <a:rPr lang="zh-CN" altLang="en-US" sz="1400" dirty="0">
                <a:solidFill>
                  <a:schemeClr val="tx2"/>
                </a:solidFill>
                <a:latin typeface="微软雅黑" panose="020B0503020204020204" charset="-122"/>
                <a:ea typeface="微软雅黑" panose="020B0503020204020204" charset="-122"/>
                <a:cs typeface="+mn-ea"/>
              </a:rPr>
              <a:t>激情游戏csgo五黑 。</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路线：荒漠迷城—炼狱小镇—沙Ⅱ</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组织者/记录员：田淼</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参与者：田淼、韩易贤、郑骥、黄永智、时蒙恩</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缺席人员：潘阅（因为不会玩，通过直播的方式观看了我们的游戏）</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团建感想：田淼：虽然我们游戏全盘皆输，但这恰好证明了我们将时间花在了学习工作上面，没有一丝懈怠。同时经过这次团建，组内成员沟通更加融洽了。</a:t>
            </a:r>
          </a:p>
          <a:p>
            <a:endParaRPr lang="zh-CN" altLang="en-US" dirty="0"/>
          </a:p>
          <a:p>
            <a:endParaRPr lang="zh-CN" altLang="en-US" dirty="0"/>
          </a:p>
        </p:txBody>
      </p:sp>
      <p:pic>
        <p:nvPicPr>
          <p:cNvPr id="9" name="图片 8">
            <a:extLst>
              <a:ext uri="{FF2B5EF4-FFF2-40B4-BE49-F238E27FC236}">
                <a16:creationId xmlns:a16="http://schemas.microsoft.com/office/drawing/2014/main" id="{E54B4847-B3D4-4282-A640-95BA378BA31C}"/>
              </a:ext>
            </a:extLst>
          </p:cNvPr>
          <p:cNvPicPr>
            <a:picLocks noChangeAspect="1"/>
          </p:cNvPicPr>
          <p:nvPr/>
        </p:nvPicPr>
        <p:blipFill>
          <a:blip r:embed="rId7"/>
          <a:stretch>
            <a:fillRect/>
          </a:stretch>
        </p:blipFill>
        <p:spPr>
          <a:xfrm>
            <a:off x="6096000" y="885065"/>
            <a:ext cx="5415334" cy="3391353"/>
          </a:xfrm>
          <a:prstGeom prst="rect">
            <a:avLst/>
          </a:prstGeom>
        </p:spPr>
      </p:pic>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田淼</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0B0C3E-6D16-442A-9683-802C1486D772}"/>
              </a:ext>
            </a:extLst>
          </p:cNvPr>
          <p:cNvSpPr txBox="1"/>
          <p:nvPr/>
        </p:nvSpPr>
        <p:spPr>
          <a:xfrm>
            <a:off x="1085222" y="1971339"/>
            <a:ext cx="6031504" cy="4401205"/>
          </a:xfrm>
          <a:prstGeom prst="rect">
            <a:avLst/>
          </a:prstGeom>
          <a:noFill/>
        </p:spPr>
        <p:txBody>
          <a:bodyPr wrap="square" rtlCol="0">
            <a:spAutoFit/>
          </a:bodyPr>
          <a:lstStyle/>
          <a:p>
            <a:r>
              <a:rPr lang="zh-CN" altLang="en-US" sz="1400" dirty="0"/>
              <a:t>       因为是跨班组的小组，个人认为还是很有挑战性的，好在几个人的寝室都在一块，平常有问题也可以直接串门交流，周二班的同学也提前知晓了项目评审内容，并提出了修改建议，沟通难度其实是要比想象中简单一点。</a:t>
            </a:r>
          </a:p>
          <a:p>
            <a:r>
              <a:rPr lang="zh-CN" altLang="en-US" sz="1400" dirty="0"/>
              <a:t>        项目一开始我们整个项目还没有具体的概念，</a:t>
            </a:r>
            <a:r>
              <a:rPr lang="en-US" altLang="zh-CN" sz="1400" dirty="0" err="1"/>
              <a:t>github</a:t>
            </a:r>
            <a:r>
              <a:rPr lang="zh-CN" altLang="en-US" sz="1400" dirty="0"/>
              <a:t>基本没有用起来，甘特图也是搞得乱七八糟，不过也是通过我们周二和周六的例会，基本确定了项目的整体计划和可行性分析，制定了项目章程，明确了之后要使用的工具。在需求获取阶段，我们小组人员各司其职，确定了项目愿景分别采访了身边的同学，课程的老师作为学生，教师和管理员的代表，进行了访谈并获取了用户的需求，制成各用户的用例文档后再找到各用户代表确认需求，反复迭代，得到了最新版本的用例文档，并由用例文档绘制了界面原型，编写了测试用例和用户手册，制成需求分析过程的所用交付物并汇总成了</a:t>
            </a:r>
            <a:r>
              <a:rPr lang="en-US" altLang="zh-CN" sz="1400" dirty="0"/>
              <a:t>SRS</a:t>
            </a:r>
            <a:r>
              <a:rPr lang="zh-CN" altLang="en-US" sz="1400" dirty="0"/>
              <a:t>说明书。最后学生用户代表提出需求的变更后我们紧急分析了需求变更的可行性，召开</a:t>
            </a:r>
            <a:r>
              <a:rPr lang="en-US" altLang="zh-CN" sz="1400" dirty="0"/>
              <a:t>CCB</a:t>
            </a:r>
            <a:r>
              <a:rPr lang="zh-CN" altLang="en-US" sz="1400" dirty="0"/>
              <a:t>会议并最后在文档中更新了增加的需求。在项目不断更新的过程中甘特图也不断完善，最终形成了现在版本的项目文档。</a:t>
            </a:r>
          </a:p>
          <a:p>
            <a:r>
              <a:rPr lang="zh-CN" altLang="en-US" sz="1400" dirty="0"/>
              <a:t>       总得来说我们小组在制作此项目时也是跌跌撞撞，走过不少弯路，也有很多犯错的地方，但最后还是几个人通力合作把项目做了起来。也通过这门课程</a:t>
            </a:r>
          </a:p>
          <a:p>
            <a:r>
              <a:rPr lang="zh-CN" altLang="en-US" sz="1400" dirty="0"/>
              <a:t>       了解到了需求分析和管理的基本流程，对一个软件项目有了更深的认识。</a:t>
            </a:r>
          </a:p>
        </p:txBody>
      </p:sp>
    </p:spTree>
    <p:extLst>
      <p:ext uri="{BB962C8B-B14F-4D97-AF65-F5344CB8AC3E}">
        <p14:creationId xmlns:p14="http://schemas.microsoft.com/office/powerpoint/2010/main" val="3170760812"/>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郑骥</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5F672-896F-4768-9465-5318D27F05E0}"/>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zh-CN" sz="1400" dirty="0"/>
              <a:t>软件开发是一个复杂的过程，需要多个工作人员协同配合完成。一个软件的成功与否，往往在于需求是否正确理解和明确。在软件需求分析过程中，采用用户面向、需求模型和原型设计方法，帮助开发人员准确理解用户需求和项目目标，并为软件开发的后续阶段提供指导。其次，在软件需求分析过程中，需要与用户充分沟通，确保谈判获得的结果能够准确反映用户的真实需求。而且，需求分析应该在软件开发的早期进行，以便在后续阶段对任何问题进行更改或修正。此外，需要对需求进行持续跟踪，不断修正和完善需求。</a:t>
            </a:r>
          </a:p>
          <a:p>
            <a:r>
              <a:rPr lang="en-US" altLang="zh-CN" sz="1400" dirty="0"/>
              <a:t>       </a:t>
            </a:r>
            <a:r>
              <a:rPr lang="zh-CN" altLang="zh-CN" sz="1400" dirty="0"/>
              <a:t>从个人提升来说，作为</a:t>
            </a:r>
            <a:r>
              <a:rPr lang="en-US" altLang="zh-CN" sz="1400" dirty="0"/>
              <a:t>G17</a:t>
            </a:r>
            <a:r>
              <a:rPr lang="zh-CN" altLang="zh-CN" sz="1400" dirty="0"/>
              <a:t>的一份子，执行并完成组长布置的任务，根据需求实施部署，在会议记录中，我也会提出上节课的课程总结以助于对下节课答辩。在工作中，我参与了各个文档的编写，同时也承担了大部分的</a:t>
            </a:r>
            <a:r>
              <a:rPr lang="en-US" altLang="zh-CN" sz="1400" dirty="0"/>
              <a:t>ppt</a:t>
            </a:r>
            <a:r>
              <a:rPr lang="zh-CN" altLang="zh-CN" sz="1400" dirty="0"/>
              <a:t>制作工作。我深刻认识到了软件开发的重要性和软件需求分析在软件开发中的重要作用。在这个项目中，我接触到了很多新的概念，新的工具，对我整体的知识又有了新的提升。</a:t>
            </a:r>
          </a:p>
        </p:txBody>
      </p:sp>
    </p:spTree>
    <p:extLst>
      <p:ext uri="{BB962C8B-B14F-4D97-AF65-F5344CB8AC3E}">
        <p14:creationId xmlns:p14="http://schemas.microsoft.com/office/powerpoint/2010/main" val="383226691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韩易贤</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779B611-CB72-481B-A482-A2D933768AE1}"/>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en-US" sz="1400" dirty="0"/>
              <a:t>通过软件需求这门课程，学习到需求分析的整体流程，深刻的体会到了</a:t>
            </a:r>
            <a:r>
              <a:rPr lang="en-US" altLang="zh-CN" sz="1400" dirty="0" err="1"/>
              <a:t>uml</a:t>
            </a:r>
            <a:r>
              <a:rPr lang="zh-CN" altLang="en-US" sz="1400" dirty="0"/>
              <a:t>在项目制作中起到了的关键作用，随着项目的进展与迭代，深入了解了从项目需求初期的获取，再到后面的更新，每一步的制作与完善，跟进都需要每个步骤的配合。</a:t>
            </a:r>
          </a:p>
          <a:p>
            <a:r>
              <a:rPr lang="zh-CN" altLang="en-US" sz="1400" dirty="0"/>
              <a:t>       这此项目中我的任务中有一项就是负责甘特图的更新，因此我对于项目的整体流程已经形成了一个较为清晰的脉络，并且更加深刻的体会到了瀑布模型的优劣，为我今后的学习与工作都打下了较为良好的基础。同时我也进行关于“教师用户”的一系列工作，从需求获取，到需求更新，状态机图，等等。</a:t>
            </a:r>
          </a:p>
          <a:p>
            <a:r>
              <a:rPr lang="en-US" altLang="zh-CN" sz="1400" dirty="0"/>
              <a:t>        </a:t>
            </a:r>
            <a:r>
              <a:rPr lang="zh-CN" altLang="en-US" sz="1400" dirty="0"/>
              <a:t>因此，这次项目对我个人而言是一次很好的学习与工作的锻炼机会。更加了解到了团队合作对于我们整体工作的重要性，同时很大的提升了我对于项目需求所需要的一系列硬性需求，学习到了各种工具的使用。总而言之，受益匪浅。</a:t>
            </a:r>
          </a:p>
          <a:p>
            <a:r>
              <a:rPr lang="en-US" altLang="zh-CN" sz="1400" dirty="0"/>
              <a:t> </a:t>
            </a:r>
            <a:endParaRPr lang="zh-CN" altLang="en-US" sz="1400" dirty="0"/>
          </a:p>
        </p:txBody>
      </p:sp>
    </p:spTree>
    <p:extLst>
      <p:ext uri="{BB962C8B-B14F-4D97-AF65-F5344CB8AC3E}">
        <p14:creationId xmlns:p14="http://schemas.microsoft.com/office/powerpoint/2010/main" val="72433694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阶段任务交付</a:t>
            </a:r>
          </a:p>
        </p:txBody>
      </p:sp>
      <p:sp>
        <p:nvSpPr>
          <p:cNvPr id="2" name="文本框 1"/>
          <p:cNvSpPr txBox="1"/>
          <p:nvPr/>
        </p:nvSpPr>
        <p:spPr>
          <a:xfrm>
            <a:off x="789305" y="1085851"/>
            <a:ext cx="9946005" cy="1830070"/>
          </a:xfrm>
          <a:prstGeom prst="rect">
            <a:avLst/>
          </a:prstGeom>
          <a:noFill/>
        </p:spPr>
        <p:txBody>
          <a:bodyPr wrap="square" rtlCol="0">
            <a:noAutofit/>
          </a:bodyPr>
          <a:lstStyle/>
          <a:p>
            <a:pPr indent="457200"/>
            <a:endParaRPr lang="zh-CN" altLang="en-US"/>
          </a:p>
        </p:txBody>
      </p:sp>
      <p:sp>
        <p:nvSpPr>
          <p:cNvPr id="5" name="文本框 4">
            <a:extLst>
              <a:ext uri="{FF2B5EF4-FFF2-40B4-BE49-F238E27FC236}">
                <a16:creationId xmlns:a16="http://schemas.microsoft.com/office/drawing/2014/main" id="{EE4120F9-C84C-DB4F-128E-2B4D149BBA1E}"/>
              </a:ext>
            </a:extLst>
          </p:cNvPr>
          <p:cNvSpPr txBox="1"/>
          <p:nvPr/>
        </p:nvSpPr>
        <p:spPr>
          <a:xfrm>
            <a:off x="1456690" y="1085850"/>
            <a:ext cx="7896860" cy="1689052"/>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晚</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与苏奎</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老师邮箱，同时抄送组员与助教。</a:t>
            </a:r>
          </a:p>
        </p:txBody>
      </p:sp>
      <p:pic>
        <p:nvPicPr>
          <p:cNvPr id="8" name="图片 7">
            <a:extLst>
              <a:ext uri="{FF2B5EF4-FFF2-40B4-BE49-F238E27FC236}">
                <a16:creationId xmlns:a16="http://schemas.microsoft.com/office/drawing/2014/main" id="{991DCE90-323F-48C6-D77F-6469CCBE5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07" y="3080170"/>
            <a:ext cx="5154700" cy="3292710"/>
          </a:xfrm>
          <a:prstGeom prst="rect">
            <a:avLst/>
          </a:prstGeom>
        </p:spPr>
      </p:pic>
      <p:pic>
        <p:nvPicPr>
          <p:cNvPr id="10" name="图片 9">
            <a:extLst>
              <a:ext uri="{FF2B5EF4-FFF2-40B4-BE49-F238E27FC236}">
                <a16:creationId xmlns:a16="http://schemas.microsoft.com/office/drawing/2014/main" id="{CF7336D3-9483-2B54-C3A9-C4A1DA787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685" y="3080169"/>
            <a:ext cx="5326707" cy="3306469"/>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黄永智</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E997-8636-4D92-9CCE-C61F2E713002}"/>
              </a:ext>
            </a:extLst>
          </p:cNvPr>
          <p:cNvSpPr txBox="1"/>
          <p:nvPr/>
        </p:nvSpPr>
        <p:spPr>
          <a:xfrm>
            <a:off x="1085222" y="1971339"/>
            <a:ext cx="6031504" cy="2462213"/>
          </a:xfrm>
          <a:prstGeom prst="rect">
            <a:avLst/>
          </a:prstGeom>
          <a:noFill/>
        </p:spPr>
        <p:txBody>
          <a:bodyPr wrap="square" rtlCol="0">
            <a:spAutoFit/>
          </a:bodyPr>
          <a:lstStyle/>
          <a:p>
            <a:r>
              <a:rPr lang="zh-CN" altLang="en-US" sz="1400" dirty="0"/>
              <a:t>       首先，这是我第一次参与人数这么多的合作的软件项目开发，有不同的用户群体，会有不同的用户需求，还有一次又一次的评审，这让我对团队工作有了更深刻的了解，明白了软件工程中工程二字的意义</a:t>
            </a:r>
            <a:r>
              <a:rPr lang="en-US" altLang="zh-CN" sz="1400" dirty="0"/>
              <a:t>——</a:t>
            </a:r>
            <a:r>
              <a:rPr lang="zh-CN" altLang="en-US" sz="1400" dirty="0"/>
              <a:t>需要严谨又紧密的合作。也正是因为合作，才能如期完成任务。</a:t>
            </a:r>
          </a:p>
          <a:p>
            <a:r>
              <a:rPr lang="zh-CN" altLang="en-US" sz="1400" dirty="0"/>
              <a:t>       在这学期的团队合作打的过程中，我们小组的经历是曲折的。从一开始什么都不懂，到熟练运用各种工具，从不愿意开会导致项目开发的方向发生偏差到每周两次，多次开会讨论。</a:t>
            </a:r>
          </a:p>
          <a:p>
            <a:r>
              <a:rPr lang="zh-CN" altLang="en-US" sz="1400" dirty="0"/>
              <a:t>作为小组的会议记录人员，这种变化对于我来说感觉尤为清晰。</a:t>
            </a:r>
          </a:p>
          <a:p>
            <a:r>
              <a:rPr lang="zh-CN" altLang="en-US" sz="1400" dirty="0"/>
              <a:t>        当然小组最需要的就是抗压能力，面对一次次的需求变更，面对一次次用户的不满意，只能忍住心里的不爽，队友相互打气继续合作修改。</a:t>
            </a:r>
          </a:p>
          <a:p>
            <a:r>
              <a:rPr lang="zh-CN" altLang="en-US" sz="1400" dirty="0"/>
              <a:t>这次课程学习，我认为对我以后进入其他真正的团队帮助会非常大</a:t>
            </a:r>
          </a:p>
        </p:txBody>
      </p:sp>
    </p:spTree>
    <p:extLst>
      <p:ext uri="{BB962C8B-B14F-4D97-AF65-F5344CB8AC3E}">
        <p14:creationId xmlns:p14="http://schemas.microsoft.com/office/powerpoint/2010/main" val="383062322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潘阅</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1E1803-B3AD-4428-AD96-7AF4DEE5EA88}"/>
              </a:ext>
            </a:extLst>
          </p:cNvPr>
          <p:cNvSpPr txBox="1"/>
          <p:nvPr/>
        </p:nvSpPr>
        <p:spPr>
          <a:xfrm>
            <a:off x="1085222" y="1971339"/>
            <a:ext cx="6031504" cy="4401205"/>
          </a:xfrm>
          <a:prstGeom prst="rect">
            <a:avLst/>
          </a:prstGeom>
          <a:noFill/>
        </p:spPr>
        <p:txBody>
          <a:bodyPr wrap="square" rtlCol="0">
            <a:spAutoFit/>
          </a:bodyPr>
          <a:lstStyle/>
          <a:p>
            <a:r>
              <a:rPr lang="en-US" altLang="zh-CN" sz="1400" dirty="0"/>
              <a:t>       </a:t>
            </a:r>
            <a:r>
              <a:rPr lang="zh-CN" altLang="zh-CN" sz="1400" dirty="0"/>
              <a:t>在参加《软件需求分析原理与实践》这门课程的学习过程中，我深刻认识到了软件需求分析在软件开发过程中的重要性。通过学习需求分析的基本概念、方法和工具，我了解到了如何有效地收集、分析和管理需求，以及如何将需求转化为可行的软件设计方案。在小组作业的具体分工上，我主要完成翻转课堂和各阶段项目展示</a:t>
            </a:r>
            <a:r>
              <a:rPr lang="en-US" altLang="zh-CN" sz="1400" dirty="0"/>
              <a:t>PPT</a:t>
            </a:r>
            <a:r>
              <a:rPr lang="zh-CN" altLang="zh-CN" sz="1400" dirty="0"/>
              <a:t>的制作、周二上课总结修改建议、测试用例的编写这些内容。</a:t>
            </a:r>
          </a:p>
          <a:p>
            <a:r>
              <a:rPr lang="en-US" altLang="zh-CN" sz="1400" dirty="0"/>
              <a:t>       </a:t>
            </a:r>
            <a:r>
              <a:rPr lang="zh-CN" altLang="zh-CN" sz="1400" dirty="0"/>
              <a:t>同时，课程还介绍了不同的需求分析模型和技术，如用例分析、数据流图、状态转换图等，这些技术可以帮助我们更好地理解和描述需求，从而提高软件开发的效率和质量。总之，这门课程让我对软件需求分析有了更深入的了解和认识，也为我今后的软件开发工作提供了有益的指导和帮助。</a:t>
            </a:r>
          </a:p>
          <a:p>
            <a:r>
              <a:rPr lang="en-US" altLang="zh-CN" sz="1400" dirty="0"/>
              <a:t>      </a:t>
            </a:r>
            <a:r>
              <a:rPr lang="zh-CN" altLang="zh-CN" sz="1400" dirty="0"/>
              <a:t>《软件需求分析原理与实践》对我今后从事计算机方面工作也有着重要的意义。首先，软件需求分析是软件开发过程中的关键环节，掌握了这门课程的知识和技能，可以帮助我更好地理解和满足用户需求，提高软件开发的效率和质量。其次，软件需求分析是软件工程的基础，是学习其他软件工程课程的前提和基础。通过学习这门课程，可以为我今后深入学习软件工程提供有力的支持和保障。最后，软件需求分析是计算机领域中的一项重要技能，掌握了这门课程的知识和技能，可以为我今后从事计算机方面工作提供更广阔的发展空间和机会。</a:t>
            </a:r>
          </a:p>
          <a:p>
            <a:r>
              <a:rPr lang="en-US" altLang="zh-CN" sz="1400" dirty="0"/>
              <a:t>        </a:t>
            </a:r>
            <a:r>
              <a:rPr lang="zh-CN" altLang="zh-CN" sz="1400" dirty="0"/>
              <a:t>参加本次课程我收获满满。</a:t>
            </a:r>
          </a:p>
        </p:txBody>
      </p:sp>
    </p:spTree>
    <p:extLst>
      <p:ext uri="{BB962C8B-B14F-4D97-AF65-F5344CB8AC3E}">
        <p14:creationId xmlns:p14="http://schemas.microsoft.com/office/powerpoint/2010/main" val="1991953425"/>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时蒙恩</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CC1E9C-6A8E-4947-A2FB-30781AB76EBC}"/>
              </a:ext>
            </a:extLst>
          </p:cNvPr>
          <p:cNvSpPr txBox="1"/>
          <p:nvPr/>
        </p:nvSpPr>
        <p:spPr>
          <a:xfrm>
            <a:off x="1085222" y="1971339"/>
            <a:ext cx="6031504" cy="4185761"/>
          </a:xfrm>
          <a:prstGeom prst="rect">
            <a:avLst/>
          </a:prstGeom>
          <a:noFill/>
        </p:spPr>
        <p:txBody>
          <a:bodyPr wrap="square" rtlCol="0">
            <a:spAutoFit/>
          </a:bodyPr>
          <a:lstStyle/>
          <a:p>
            <a:r>
              <a:rPr lang="en-US" altLang="zh-CN" sz="1400" dirty="0"/>
              <a:t>       </a:t>
            </a:r>
            <a:r>
              <a:rPr lang="zh-CN" altLang="zh-CN" sz="1400" dirty="0"/>
              <a:t>通过本学期老师的软件需求课程的学习，我深刻的了解到了软件需求在整个软件实现过程中的重要地位。软件需求分析的第一步是需求获取和分析，即根据客户的需求收集和分析需求信息、制定需求规格说明书和评估用户行为。然后是掌握需求规格说明书的制作方法。</a:t>
            </a:r>
          </a:p>
          <a:p>
            <a:r>
              <a:rPr lang="en-US" altLang="zh-CN" sz="1400" dirty="0"/>
              <a:t>       </a:t>
            </a:r>
            <a:r>
              <a:rPr lang="zh-CN" altLang="zh-CN" sz="1400" dirty="0"/>
              <a:t>本学期中，我担任的的分工是</a:t>
            </a:r>
            <a:r>
              <a:rPr lang="en-US" altLang="zh-CN" sz="1400" dirty="0"/>
              <a:t>UML</a:t>
            </a:r>
            <a:r>
              <a:rPr lang="zh-CN" altLang="zh-CN" sz="1400" dirty="0"/>
              <a:t>图（管理员部分），测试用例（管理员部分），管理员用户访谈，范围子计划，数据字典，</a:t>
            </a:r>
            <a:r>
              <a:rPr lang="en-US" altLang="zh-CN" sz="1400" dirty="0" err="1"/>
              <a:t>er</a:t>
            </a:r>
            <a:r>
              <a:rPr lang="zh-CN" altLang="zh-CN" sz="1400" dirty="0"/>
              <a:t>图等内容，从负责的项目中，我了解到了需求文档在项目实施过程中所起的主导作用，以及从文档到具体项目落地的众多困难；掌握了需求分析模型技术，各种精简的图示高效的传达需求信息的作用。</a:t>
            </a:r>
          </a:p>
          <a:p>
            <a:r>
              <a:rPr lang="en-US" altLang="zh-CN" sz="1400" dirty="0"/>
              <a:t>       </a:t>
            </a:r>
            <a:r>
              <a:rPr lang="zh-CN" altLang="zh-CN" sz="1400" dirty="0"/>
              <a:t>在项目推进中，团队协作起着至关重要的作用。需求分析是软件开发过程中至关重要的一步，涉及到的人力较多、事务较多。因此，团队协作可以帮助组员充分发挥，提高效率，确保开发项目顺利完成。需求分析的输出结果是需求规格说明书，规格说明书确定了软件系统的全面要求和限制条件。团队协作与规格说明书的编写息息相关，团队成员之间可以根据各自的工作内容，相互补充缺漏，并通过实践经验改善规格说明书的撰写和质量。</a:t>
            </a:r>
          </a:p>
          <a:p>
            <a:r>
              <a:rPr lang="en-US" altLang="zh-CN" sz="1400" dirty="0"/>
              <a:t>       </a:t>
            </a:r>
            <a:r>
              <a:rPr lang="zh-CN" altLang="zh-CN" sz="1400" dirty="0"/>
              <a:t>通过学习这门课程，可以为我今后深入学习软件工程其他部分提供有效的方法支持和能力保障。</a:t>
            </a:r>
          </a:p>
          <a:p>
            <a:endParaRPr lang="zh-CN" altLang="en-US" sz="1400" dirty="0"/>
          </a:p>
        </p:txBody>
      </p:sp>
    </p:spTree>
    <p:extLst>
      <p:ext uri="{BB962C8B-B14F-4D97-AF65-F5344CB8AC3E}">
        <p14:creationId xmlns:p14="http://schemas.microsoft.com/office/powerpoint/2010/main" val="419049998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计划</a:t>
            </a:r>
          </a:p>
        </p:txBody>
      </p:sp>
      <p:sp>
        <p:nvSpPr>
          <p:cNvPr id="8" name="文本框 7"/>
          <p:cNvSpPr txBox="1"/>
          <p:nvPr/>
        </p:nvSpPr>
        <p:spPr>
          <a:xfrm>
            <a:off x="1391920" y="1415627"/>
            <a:ext cx="9694333" cy="1334596"/>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首先我们会对此项目需求进行可行性分析，分析此项目的时间人力物力成本，并确定项目的章程与计划，明确</a:t>
            </a:r>
            <a:r>
              <a:rPr lang="zh-CN" altLang="en-US" sz="1867" dirty="0">
                <a:solidFill>
                  <a:schemeClr val="accent1">
                    <a:lumMod val="75000"/>
                  </a:schemeClr>
                </a:solidFill>
                <a:latin typeface="微软雅黑" panose="020B0503020204020204" pitchFamily="34" charset="-122"/>
                <a:sym typeface="+mn-ea"/>
              </a:rPr>
              <a:t>干</a:t>
            </a: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项目的系人、时间等要素，并罗列出项目所需的各项子计划，确定此项目的项目愿景</a:t>
            </a:r>
            <a:endParaRPr lang="zh-CN" altLang="en-US" sz="1867"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937934"/>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分析</a:t>
            </a:r>
          </a:p>
        </p:txBody>
      </p:sp>
      <p:sp>
        <p:nvSpPr>
          <p:cNvPr id="11" name="文本框 10"/>
          <p:cNvSpPr txBox="1"/>
          <p:nvPr/>
        </p:nvSpPr>
        <p:spPr>
          <a:xfrm>
            <a:off x="1391920" y="3429000"/>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在确定项目的各个用户角色和用户代表后我们通过用户访谈确定用户的需求，判断需求可行性，理清需求的冲突，经过用户确认后编写用例文档，</a:t>
            </a:r>
            <a:r>
              <a:rPr lang="en-US" altLang="zh-CN" sz="1867" dirty="0">
                <a:solidFill>
                  <a:schemeClr val="accent1">
                    <a:lumMod val="75000"/>
                  </a:schemeClr>
                </a:solidFill>
                <a:latin typeface="微软雅黑" panose="020B0503020204020204" pitchFamily="34" charset="-122"/>
                <a:ea typeface="微软雅黑" panose="020B0503020204020204" pitchFamily="34" charset="-122"/>
              </a:rPr>
              <a:t>SRS</a:t>
            </a: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说明书等交付物。</a:t>
            </a:r>
          </a:p>
        </p:txBody>
      </p:sp>
      <p:sp>
        <p:nvSpPr>
          <p:cNvPr id="12" name="文本框 11"/>
          <p:cNvSpPr txBox="1"/>
          <p:nvPr/>
        </p:nvSpPr>
        <p:spPr>
          <a:xfrm>
            <a:off x="1119294" y="466598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a:t>
            </a:r>
          </a:p>
        </p:txBody>
      </p:sp>
      <p:sp>
        <p:nvSpPr>
          <p:cNvPr id="13" name="文本框 12"/>
          <p:cNvSpPr txBox="1"/>
          <p:nvPr/>
        </p:nvSpPr>
        <p:spPr>
          <a:xfrm>
            <a:off x="1487594" y="515704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在对既有需求进行分析后我们对数据库进行设计，并利用界面原型工具绘制了项目的界面原型</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8" name="文本框 7"/>
          <p:cNvSpPr txBox="1"/>
          <p:nvPr/>
        </p:nvSpPr>
        <p:spPr>
          <a:xfrm>
            <a:off x="1391920" y="141562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在项目初步开发完毕后，我们为每位用户编写了测试用例依据先前的测试用例对项目进行单元、集成直至系统测试，与目标用户确认。</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398607"/>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维护</a:t>
            </a:r>
          </a:p>
        </p:txBody>
      </p:sp>
      <p:sp>
        <p:nvSpPr>
          <p:cNvPr id="11" name="文本框 10"/>
          <p:cNvSpPr txBox="1"/>
          <p:nvPr/>
        </p:nvSpPr>
        <p:spPr>
          <a:xfrm>
            <a:off x="1391920" y="2889674"/>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2</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界面原型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界面与原型</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053988" y="1582426"/>
            <a:ext cx="4883226" cy="646331"/>
          </a:xfrm>
          <a:prstGeom prst="rect">
            <a:avLst/>
          </a:prstGeom>
          <a:noFill/>
        </p:spPr>
        <p:txBody>
          <a:bodyPr wrap="square" rtlCol="0" anchor="t">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hlinkClick r:id="rId3"/>
              </a:rPr>
              <a:t>https://pixso.cn/app/share/f/ZjUpRnPgeE-WnnXLOHhr7JrFmRdxUgBS?page-id=0:1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5CC99-195A-4BAA-9CD3-A08DE1BC2946}"/>
              </a:ext>
            </a:extLst>
          </p:cNvPr>
          <p:cNvSpPr txBox="1"/>
          <p:nvPr/>
        </p:nvSpPr>
        <p:spPr>
          <a:xfrm>
            <a:off x="1053988" y="1123518"/>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Pixso</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C84587-37C9-4960-A474-A53219575213}"/>
              </a:ext>
            </a:extLst>
          </p:cNvPr>
          <p:cNvPicPr>
            <a:picLocks noChangeAspect="1"/>
          </p:cNvPicPr>
          <p:nvPr/>
        </p:nvPicPr>
        <p:blipFill>
          <a:blip r:embed="rId4"/>
          <a:stretch>
            <a:fillRect/>
          </a:stretch>
        </p:blipFill>
        <p:spPr>
          <a:xfrm>
            <a:off x="834013" y="2341265"/>
            <a:ext cx="7577260" cy="4396153"/>
          </a:xfrm>
          <a:prstGeom prst="rect">
            <a:avLst/>
          </a:prstGeom>
        </p:spPr>
      </p:pic>
    </p:spTree>
    <p:extLst>
      <p:ext uri="{BB962C8B-B14F-4D97-AF65-F5344CB8AC3E}">
        <p14:creationId xmlns:p14="http://schemas.microsoft.com/office/powerpoint/2010/main" val="50850283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3</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7881"/>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小组分工和参考文献</a:t>
            </a:r>
            <a:endParaRPr lang="en-US" altLang="zh-CN" sz="4800" b="1" dirty="0">
              <a:solidFill>
                <a:srgbClr val="1C50A2"/>
              </a:solidFill>
              <a:ea typeface="微软雅黑" panose="020B0503020204020204" charset="-122"/>
              <a:cs typeface="微软雅黑" panose="020B0503020204020204" charset="-122"/>
              <a:sym typeface="+mn-lt"/>
            </a:endParaRPr>
          </a:p>
        </p:txBody>
      </p:sp>
    </p:spTree>
    <p:extLst>
      <p:ext uri="{BB962C8B-B14F-4D97-AF65-F5344CB8AC3E}">
        <p14:creationId xmlns:p14="http://schemas.microsoft.com/office/powerpoint/2010/main" val="1092325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小组分工和参考文献</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6" name="文本框 5">
            <a:extLst>
              <a:ext uri="{FF2B5EF4-FFF2-40B4-BE49-F238E27FC236}">
                <a16:creationId xmlns:a16="http://schemas.microsoft.com/office/drawing/2014/main" id="{41B26034-16BC-4FE6-B5C3-49253F634B6F}"/>
              </a:ext>
            </a:extLst>
          </p:cNvPr>
          <p:cNvSpPr txBox="1"/>
          <p:nvPr/>
        </p:nvSpPr>
        <p:spPr>
          <a:xfrm>
            <a:off x="712871" y="965081"/>
            <a:ext cx="9255093"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，本处给出整个项目小组的绩效评定。满分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，加权平均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89F063B-C131-450D-BF34-0A56D520E8FD}"/>
              </a:ext>
            </a:extLst>
          </p:cNvPr>
          <p:cNvGraphicFramePr>
            <a:graphicFrameLocks noGrp="1"/>
          </p:cNvGraphicFramePr>
          <p:nvPr>
            <p:extLst>
              <p:ext uri="{D42A27DB-BD31-4B8C-83A1-F6EECF244321}">
                <p14:modId xmlns:p14="http://schemas.microsoft.com/office/powerpoint/2010/main" val="2113472766"/>
              </p:ext>
            </p:extLst>
          </p:nvPr>
        </p:nvGraphicFramePr>
        <p:xfrm>
          <a:off x="1105318" y="1706740"/>
          <a:ext cx="8229602" cy="5016348"/>
        </p:xfrm>
        <a:graphic>
          <a:graphicData uri="http://schemas.openxmlformats.org/drawingml/2006/table">
            <a:tbl>
              <a:tblPr firstRow="1" firstCol="1" bandRow="1">
                <a:tableStyleId>{5C22544A-7EE6-4342-B048-85BDC9FD1C3A}</a:tableStyleId>
              </a:tblPr>
              <a:tblGrid>
                <a:gridCol w="1682426">
                  <a:extLst>
                    <a:ext uri="{9D8B030D-6E8A-4147-A177-3AD203B41FA5}">
                      <a16:colId xmlns:a16="http://schemas.microsoft.com/office/drawing/2014/main" val="1301947961"/>
                    </a:ext>
                  </a:extLst>
                </a:gridCol>
                <a:gridCol w="985052">
                  <a:extLst>
                    <a:ext uri="{9D8B030D-6E8A-4147-A177-3AD203B41FA5}">
                      <a16:colId xmlns:a16="http://schemas.microsoft.com/office/drawing/2014/main" val="1214200118"/>
                    </a:ext>
                  </a:extLst>
                </a:gridCol>
                <a:gridCol w="984060">
                  <a:extLst>
                    <a:ext uri="{9D8B030D-6E8A-4147-A177-3AD203B41FA5}">
                      <a16:colId xmlns:a16="http://schemas.microsoft.com/office/drawing/2014/main" val="3287231727"/>
                    </a:ext>
                  </a:extLst>
                </a:gridCol>
                <a:gridCol w="1050524">
                  <a:extLst>
                    <a:ext uri="{9D8B030D-6E8A-4147-A177-3AD203B41FA5}">
                      <a16:colId xmlns:a16="http://schemas.microsoft.com/office/drawing/2014/main" val="3081644577"/>
                    </a:ext>
                  </a:extLst>
                </a:gridCol>
                <a:gridCol w="1175516">
                  <a:extLst>
                    <a:ext uri="{9D8B030D-6E8A-4147-A177-3AD203B41FA5}">
                      <a16:colId xmlns:a16="http://schemas.microsoft.com/office/drawing/2014/main" val="310961126"/>
                    </a:ext>
                  </a:extLst>
                </a:gridCol>
                <a:gridCol w="1175516">
                  <a:extLst>
                    <a:ext uri="{9D8B030D-6E8A-4147-A177-3AD203B41FA5}">
                      <a16:colId xmlns:a16="http://schemas.microsoft.com/office/drawing/2014/main" val="3182222676"/>
                    </a:ext>
                  </a:extLst>
                </a:gridCol>
                <a:gridCol w="1176508">
                  <a:extLst>
                    <a:ext uri="{9D8B030D-6E8A-4147-A177-3AD203B41FA5}">
                      <a16:colId xmlns:a16="http://schemas.microsoft.com/office/drawing/2014/main" val="2191639579"/>
                    </a:ext>
                  </a:extLst>
                </a:gridCol>
              </a:tblGrid>
              <a:tr h="458353">
                <a:tc>
                  <a:txBody>
                    <a:bodyPr/>
                    <a:lstStyle/>
                    <a:p>
                      <a:pPr algn="just">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田淼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黄永智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韩易贤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时蒙恩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潘阅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郑骥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9304440"/>
                  </a:ext>
                </a:extLst>
              </a:tr>
              <a:tr h="1000509">
                <a:tc>
                  <a:txBody>
                    <a:bodyPr/>
                    <a:lstStyle/>
                    <a:p>
                      <a:pPr algn="just">
                        <a:spcAft>
                          <a:spcPts val="0"/>
                        </a:spcAft>
                      </a:pPr>
                      <a:r>
                        <a:rPr lang="zh-CN" sz="2400" kern="100">
                          <a:effectLst/>
                        </a:rPr>
                        <a:t>文档编写能力（</a:t>
                      </a:r>
                      <a:r>
                        <a:rPr lang="en-US" sz="2400" kern="100">
                          <a:effectLst/>
                        </a:rPr>
                        <a:t>30%</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268880"/>
                  </a:ext>
                </a:extLst>
              </a:tr>
              <a:tr h="992554">
                <a:tc>
                  <a:txBody>
                    <a:bodyPr/>
                    <a:lstStyle/>
                    <a:p>
                      <a:pPr algn="just">
                        <a:spcAft>
                          <a:spcPts val="0"/>
                        </a:spcAft>
                      </a:pPr>
                      <a:r>
                        <a:rPr lang="zh-CN" sz="2400" kern="100">
                          <a:effectLst/>
                        </a:rPr>
                        <a:t>工作完成度（</a:t>
                      </a:r>
                      <a:r>
                        <a:rPr lang="en-US" sz="2400" kern="100">
                          <a:effectLst/>
                        </a:rPr>
                        <a:t>25%</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627669"/>
                  </a:ext>
                </a:extLst>
              </a:tr>
              <a:tr h="916706">
                <a:tc>
                  <a:txBody>
                    <a:bodyPr/>
                    <a:lstStyle/>
                    <a:p>
                      <a:pPr algn="just">
                        <a:spcAft>
                          <a:spcPts val="0"/>
                        </a:spcAft>
                      </a:pPr>
                      <a:r>
                        <a:rPr lang="zh-CN" sz="2400" kern="100">
                          <a:effectLst/>
                        </a:rPr>
                        <a:t>工作积极性（</a:t>
                      </a:r>
                      <a:r>
                        <a:rPr lang="en-US" sz="2400" kern="100">
                          <a:effectLst/>
                        </a:rPr>
                        <a:t>23%</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98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4404546"/>
                  </a:ext>
                </a:extLst>
              </a:tr>
              <a:tr h="916706">
                <a:tc>
                  <a:txBody>
                    <a:bodyPr/>
                    <a:lstStyle/>
                    <a:p>
                      <a:pPr algn="just">
                        <a:spcAft>
                          <a:spcPts val="0"/>
                        </a:spcAft>
                      </a:pPr>
                      <a:r>
                        <a:rPr lang="zh-CN" sz="2400" kern="100">
                          <a:effectLst/>
                        </a:rPr>
                        <a:t>协作与沟通（</a:t>
                      </a:r>
                      <a:r>
                        <a:rPr lang="en-US" sz="2400" kern="100">
                          <a:effectLst/>
                        </a:rPr>
                        <a:t>22%</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389228"/>
                  </a:ext>
                </a:extLst>
              </a:tr>
              <a:tr h="458353">
                <a:tc>
                  <a:txBody>
                    <a:bodyPr/>
                    <a:lstStyle/>
                    <a:p>
                      <a:pPr algn="just">
                        <a:spcAft>
                          <a:spcPts val="0"/>
                        </a:spcAft>
                      </a:pPr>
                      <a:r>
                        <a:rPr lang="zh-CN" sz="2400" kern="100">
                          <a:effectLst/>
                        </a:rPr>
                        <a:t>总评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83.42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85.31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81.94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81.24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a:effectLst/>
                          <a:latin typeface="Calibri" panose="020F0502020204030204" pitchFamily="34" charset="0"/>
                          <a:ea typeface="宋体" panose="02010600030101010101" pitchFamily="2" charset="-122"/>
                          <a:cs typeface="Times New Roman" panose="02020603050405020304" pitchFamily="18" charset="0"/>
                        </a:rPr>
                        <a:t>79.95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7841055"/>
                  </a:ext>
                </a:extLst>
              </a:tr>
            </a:tbl>
          </a:graphicData>
        </a:graphic>
      </p:graphicFrame>
    </p:spTree>
    <p:extLst>
      <p:ext uri="{BB962C8B-B14F-4D97-AF65-F5344CB8AC3E}">
        <p14:creationId xmlns:p14="http://schemas.microsoft.com/office/powerpoint/2010/main" val="257175931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参考文献</a:t>
            </a:r>
          </a:p>
        </p:txBody>
      </p:sp>
      <p:sp>
        <p:nvSpPr>
          <p:cNvPr id="7" name="文本框 6">
            <a:extLst>
              <a:ext uri="{FF2B5EF4-FFF2-40B4-BE49-F238E27FC236}">
                <a16:creationId xmlns:a16="http://schemas.microsoft.com/office/drawing/2014/main" id="{90D63990-5359-4E46-84B4-5A95347C8D4F}"/>
              </a:ext>
            </a:extLst>
          </p:cNvPr>
          <p:cNvSpPr txBox="1"/>
          <p:nvPr/>
        </p:nvSpPr>
        <p:spPr>
          <a:xfrm>
            <a:off x="948196" y="1225998"/>
            <a:ext cx="8136904" cy="4832092"/>
          </a:xfrm>
          <a:prstGeom prst="rect">
            <a:avLst/>
          </a:prstGeom>
          <a:noFill/>
        </p:spPr>
        <p:txBody>
          <a:bodyPr wrap="square">
            <a:spAutoFit/>
          </a:bodyPr>
          <a:lstStyle/>
          <a:p>
            <a:r>
              <a:rPr lang="en-US" altLang="zh-CN" sz="2800" dirty="0"/>
              <a:t>[1] GB/T 8567-2006.</a:t>
            </a:r>
            <a:r>
              <a:rPr lang="zh-CN" altLang="zh-CN" sz="2800" dirty="0"/>
              <a:t>《计算机软件文档编制规范》</a:t>
            </a:r>
          </a:p>
          <a:p>
            <a:r>
              <a:rPr lang="en-US" altLang="zh-CN" sz="2800" dirty="0"/>
              <a:t>[2] </a:t>
            </a:r>
            <a:r>
              <a:rPr lang="zh-CN" altLang="zh-CN" sz="2800" dirty="0"/>
              <a:t>张海藩</a:t>
            </a:r>
            <a:r>
              <a:rPr lang="en-US" altLang="zh-CN" sz="2800" dirty="0"/>
              <a:t>,</a:t>
            </a:r>
            <a:r>
              <a:rPr lang="zh-CN" altLang="zh-CN" sz="2800" dirty="0"/>
              <a:t>牟永敏</a:t>
            </a:r>
            <a:r>
              <a:rPr lang="en-US" altLang="zh-CN" sz="2800" dirty="0"/>
              <a:t>.</a:t>
            </a:r>
            <a:r>
              <a:rPr lang="zh-CN" altLang="zh-CN" sz="2800" dirty="0"/>
              <a:t>软件工程导论</a:t>
            </a:r>
            <a:r>
              <a:rPr lang="en-US" altLang="zh-CN" sz="2800" dirty="0"/>
              <a:t>(</a:t>
            </a:r>
            <a:r>
              <a:rPr lang="zh-CN" altLang="zh-CN" sz="2800" dirty="0"/>
              <a:t>第</a:t>
            </a:r>
            <a:r>
              <a:rPr lang="en-US" altLang="zh-CN" sz="2800" dirty="0"/>
              <a:t>6</a:t>
            </a:r>
            <a:r>
              <a:rPr lang="zh-CN" altLang="zh-CN" sz="2800" dirty="0"/>
              <a:t>版</a:t>
            </a:r>
            <a:r>
              <a:rPr lang="en-US" altLang="zh-CN" sz="2800" dirty="0"/>
              <a:t>)[M](ISBN 978-7-302-33098-1).</a:t>
            </a:r>
            <a:r>
              <a:rPr lang="zh-CN" altLang="zh-CN" sz="2800" dirty="0"/>
              <a:t>北京：清华大学出版社</a:t>
            </a:r>
          </a:p>
          <a:p>
            <a:r>
              <a:rPr lang="en-US" altLang="zh-CN" sz="2800" dirty="0"/>
              <a:t>[3] [</a:t>
            </a:r>
            <a:r>
              <a:rPr lang="zh-CN" altLang="zh-CN" sz="2800" dirty="0"/>
              <a:t>美</a:t>
            </a:r>
            <a:r>
              <a:rPr lang="en-US" altLang="zh-CN" sz="2800" dirty="0"/>
              <a:t>]Project Management Institute.</a:t>
            </a:r>
            <a:r>
              <a:rPr lang="zh-CN" altLang="zh-CN" sz="2800" dirty="0"/>
              <a:t>项目管理知识体系指南</a:t>
            </a:r>
            <a:r>
              <a:rPr lang="en-US" altLang="zh-CN" sz="2800" dirty="0"/>
              <a:t>(</a:t>
            </a:r>
            <a:r>
              <a:rPr lang="zh-CN" altLang="zh-CN" sz="2800" dirty="0"/>
              <a:t>第</a:t>
            </a:r>
            <a:r>
              <a:rPr lang="en-US" altLang="zh-CN" sz="2800" dirty="0"/>
              <a:t>6</a:t>
            </a:r>
            <a:r>
              <a:rPr lang="zh-CN" altLang="zh-CN" sz="2800" dirty="0"/>
              <a:t>版</a:t>
            </a:r>
            <a:r>
              <a:rPr lang="en-US" altLang="zh-CN" sz="2800" dirty="0"/>
              <a:t>)[M].</a:t>
            </a:r>
            <a:r>
              <a:rPr lang="zh-CN" altLang="zh-CN" sz="2800" dirty="0"/>
              <a:t>北京：电子工业出版社</a:t>
            </a:r>
          </a:p>
          <a:p>
            <a:r>
              <a:rPr lang="en-US" altLang="zh-CN" sz="2800" dirty="0"/>
              <a:t>[4] [</a:t>
            </a:r>
            <a:r>
              <a:rPr lang="zh-CN" altLang="zh-CN" sz="2800" dirty="0"/>
              <a:t>美</a:t>
            </a:r>
            <a:r>
              <a:rPr lang="en-US" altLang="zh-CN" sz="2800" dirty="0"/>
              <a:t>]Kathy Schwalbe.IT</a:t>
            </a:r>
            <a:r>
              <a:rPr lang="zh-CN" altLang="zh-CN" sz="2800" dirty="0"/>
              <a:t>项目管理（第</a:t>
            </a:r>
            <a:r>
              <a:rPr lang="en-US" altLang="zh-CN" sz="2800" dirty="0"/>
              <a:t>8</a:t>
            </a:r>
            <a:r>
              <a:rPr lang="zh-CN" altLang="zh-CN" sz="2800" dirty="0"/>
              <a:t>版）</a:t>
            </a:r>
            <a:r>
              <a:rPr lang="en-US" altLang="zh-CN" sz="2800" dirty="0"/>
              <a:t>[M].(ISBN 978-7-111-58233-5).</a:t>
            </a:r>
            <a:r>
              <a:rPr lang="zh-CN" altLang="zh-CN" sz="2800" dirty="0"/>
              <a:t>北京：机械工业出版社</a:t>
            </a:r>
          </a:p>
          <a:p>
            <a:r>
              <a:rPr lang="en-US" altLang="zh-CN" sz="2800" dirty="0"/>
              <a:t>[5] [</a:t>
            </a:r>
            <a:r>
              <a:rPr lang="zh-CN" altLang="zh-CN" sz="2800" dirty="0"/>
              <a:t>美</a:t>
            </a:r>
            <a:r>
              <a:rPr lang="en-US" altLang="zh-CN" sz="2800" dirty="0"/>
              <a:t>]Karl </a:t>
            </a:r>
            <a:r>
              <a:rPr lang="en-US" altLang="zh-CN" sz="2800" dirty="0" err="1"/>
              <a:t>Wiegers</a:t>
            </a:r>
            <a:r>
              <a:rPr lang="en-US" altLang="zh-CN" sz="2800" dirty="0"/>
              <a:t>, Joy Beatty.</a:t>
            </a:r>
            <a:r>
              <a:rPr lang="zh-CN" altLang="zh-CN" sz="2800" dirty="0"/>
              <a:t>软件需求（第</a:t>
            </a:r>
            <a:r>
              <a:rPr lang="en-US" altLang="zh-CN" sz="2800" dirty="0"/>
              <a:t>3</a:t>
            </a:r>
            <a:r>
              <a:rPr lang="zh-CN" altLang="zh-CN" sz="2800" dirty="0"/>
              <a:t>版）</a:t>
            </a:r>
            <a:r>
              <a:rPr lang="en-US" altLang="zh-CN" sz="2800" dirty="0"/>
              <a:t>[M].(ISBN 978-7-302-42682-0)</a:t>
            </a:r>
            <a:r>
              <a:rPr lang="zh-CN" altLang="zh-CN" sz="2800" dirty="0"/>
              <a:t>北京：清华大学出版社</a:t>
            </a:r>
          </a:p>
        </p:txBody>
      </p:sp>
    </p:spTree>
    <p:extLst>
      <p:ext uri="{BB962C8B-B14F-4D97-AF65-F5344CB8AC3E}">
        <p14:creationId xmlns:p14="http://schemas.microsoft.com/office/powerpoint/2010/main" val="51155273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项目章程</a:t>
            </a:r>
          </a:p>
        </p:txBody>
      </p:sp>
      <p:sp>
        <p:nvSpPr>
          <p:cNvPr id="2" name="文本框 1">
            <a:extLst>
              <a:ext uri="{FF2B5EF4-FFF2-40B4-BE49-F238E27FC236}">
                <a16:creationId xmlns:a16="http://schemas.microsoft.com/office/drawing/2014/main" id="{81D81FFD-D37D-EB49-FAFF-1872B9824C95}"/>
              </a:ext>
            </a:extLst>
          </p:cNvPr>
          <p:cNvSpPr txBox="1"/>
          <p:nvPr/>
        </p:nvSpPr>
        <p:spPr>
          <a:xfrm>
            <a:off x="1555270" y="687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29ED0FA-2826-B912-EF4D-167E1461656E}"/>
              </a:ext>
            </a:extLst>
          </p:cNvPr>
          <p:cNvPicPr>
            <a:picLocks noChangeAspect="1"/>
          </p:cNvPicPr>
          <p:nvPr/>
        </p:nvPicPr>
        <p:blipFill>
          <a:blip r:embed="rId3"/>
          <a:stretch>
            <a:fillRect/>
          </a:stretch>
        </p:blipFill>
        <p:spPr>
          <a:xfrm>
            <a:off x="2652590" y="3344464"/>
            <a:ext cx="5550185" cy="2286117"/>
          </a:xfrm>
          <a:prstGeom prst="rect">
            <a:avLst/>
          </a:prstGeom>
        </p:spPr>
      </p:pic>
      <p:sp>
        <p:nvSpPr>
          <p:cNvPr id="4" name="文本框 3">
            <a:extLst>
              <a:ext uri="{FF2B5EF4-FFF2-40B4-BE49-F238E27FC236}">
                <a16:creationId xmlns:a16="http://schemas.microsoft.com/office/drawing/2014/main" id="{DEB4EFC6-ECE4-0280-794F-2687C7C82161}"/>
              </a:ext>
            </a:extLst>
          </p:cNvPr>
          <p:cNvSpPr txBox="1"/>
          <p:nvPr/>
        </p:nvSpPr>
        <p:spPr>
          <a:xfrm>
            <a:off x="4678556" y="5980449"/>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sp>
        <p:nvSpPr>
          <p:cNvPr id="44" name="矩形 43"/>
          <p:cNvSpPr/>
          <p:nvPr/>
        </p:nvSpPr>
        <p:spPr>
          <a:xfrm>
            <a:off x="2806699" y="1416493"/>
            <a:ext cx="5827236" cy="1446550"/>
          </a:xfrm>
          <a:prstGeom prst="rect">
            <a:avLst/>
          </a:prstGeom>
        </p:spPr>
        <p:txBody>
          <a:bodyPr wrap="none">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SRA</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sym typeface="+mn-ea"/>
              </a:rPr>
              <a:t>2023-</a:t>
            </a:r>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G17</a:t>
            </a:r>
          </a:p>
          <a:p>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软件需求分析最终评审</a:t>
            </a:r>
            <a:endParaRPr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3107572" y="3036396"/>
            <a:ext cx="5035353" cy="769441"/>
          </a:xfrm>
          <a:prstGeom prst="rect">
            <a:avLst/>
          </a:prstGeom>
        </p:spPr>
        <p:txBody>
          <a:bodyPr wrap="none">
            <a:spAutoFit/>
          </a:bodyPr>
          <a:lstStyle/>
          <a:p>
            <a:pPr algn="l"/>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展示完毕  感谢观看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项目计划书</a:t>
            </a:r>
          </a:p>
        </p:txBody>
      </p:sp>
      <p:sp>
        <p:nvSpPr>
          <p:cNvPr id="2" name="文本框 1">
            <a:extLst>
              <a:ext uri="{FF2B5EF4-FFF2-40B4-BE49-F238E27FC236}">
                <a16:creationId xmlns:a16="http://schemas.microsoft.com/office/drawing/2014/main" id="{A48F6114-125A-76B7-509A-8695571C5C72}"/>
              </a:ext>
            </a:extLst>
          </p:cNvPr>
          <p:cNvSpPr txBox="1"/>
          <p:nvPr/>
        </p:nvSpPr>
        <p:spPr>
          <a:xfrm>
            <a:off x="1468334" y="941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p>
        </p:txBody>
      </p:sp>
      <p:pic>
        <p:nvPicPr>
          <p:cNvPr id="3" name="图片 2">
            <a:extLst>
              <a:ext uri="{FF2B5EF4-FFF2-40B4-BE49-F238E27FC236}">
                <a16:creationId xmlns:a16="http://schemas.microsoft.com/office/drawing/2014/main" id="{19BDCB8A-0EBA-A185-BDBB-C1124D569ACA}"/>
              </a:ext>
            </a:extLst>
          </p:cNvPr>
          <p:cNvPicPr>
            <a:picLocks noChangeAspect="1"/>
          </p:cNvPicPr>
          <p:nvPr/>
        </p:nvPicPr>
        <p:blipFill>
          <a:blip r:embed="rId3"/>
          <a:stretch>
            <a:fillRect/>
          </a:stretch>
        </p:blipFill>
        <p:spPr>
          <a:xfrm>
            <a:off x="1468334" y="3429000"/>
            <a:ext cx="3516378" cy="1168028"/>
          </a:xfrm>
          <a:prstGeom prst="rect">
            <a:avLst/>
          </a:prstGeom>
        </p:spPr>
      </p:pic>
      <p:sp>
        <p:nvSpPr>
          <p:cNvPr id="4" name="文本框 3">
            <a:extLst>
              <a:ext uri="{FF2B5EF4-FFF2-40B4-BE49-F238E27FC236}">
                <a16:creationId xmlns:a16="http://schemas.microsoft.com/office/drawing/2014/main" id="{AE6A5940-EDA0-8F0F-4C62-E565079F9BA9}"/>
              </a:ext>
            </a:extLst>
          </p:cNvPr>
          <p:cNvSpPr txBox="1"/>
          <p:nvPr/>
        </p:nvSpPr>
        <p:spPr>
          <a:xfrm>
            <a:off x="2497842" y="5287503"/>
            <a:ext cx="1857281" cy="461665"/>
          </a:xfrm>
          <a:prstGeom prst="rect">
            <a:avLst/>
          </a:prstGeom>
          <a:noFill/>
        </p:spPr>
        <p:txBody>
          <a:bodyPr wrap="squar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2400" dirty="0"/>
          </a:p>
        </p:txBody>
      </p:sp>
      <p:pic>
        <p:nvPicPr>
          <p:cNvPr id="5" name="图片 4">
            <a:extLst>
              <a:ext uri="{FF2B5EF4-FFF2-40B4-BE49-F238E27FC236}">
                <a16:creationId xmlns:a16="http://schemas.microsoft.com/office/drawing/2014/main" id="{40ED7AA8-5175-7FB4-158E-AF6A44008826}"/>
              </a:ext>
            </a:extLst>
          </p:cNvPr>
          <p:cNvPicPr>
            <a:picLocks noChangeAspect="1"/>
          </p:cNvPicPr>
          <p:nvPr/>
        </p:nvPicPr>
        <p:blipFill>
          <a:blip r:embed="rId4"/>
          <a:stretch>
            <a:fillRect/>
          </a:stretch>
        </p:blipFill>
        <p:spPr>
          <a:xfrm>
            <a:off x="6341224" y="2934814"/>
            <a:ext cx="2708363" cy="3648865"/>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22307" y="282869"/>
            <a:ext cx="306073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每周阶段性会议</a:t>
            </a:r>
          </a:p>
        </p:txBody>
      </p:sp>
      <p:sp>
        <p:nvSpPr>
          <p:cNvPr id="5" name="文本框 4"/>
          <p:cNvSpPr txBox="1"/>
          <p:nvPr/>
        </p:nvSpPr>
        <p:spPr>
          <a:xfrm>
            <a:off x="1409511" y="1131103"/>
            <a:ext cx="7688461" cy="787523"/>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由于周五教师用户刚提出需求，小组成员在周六开完小组例会后开始邀请</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会议成员，陆续发送邀请并收到回复后决定于周一晚进行</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会议，同时制定</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章程。</a:t>
            </a:r>
          </a:p>
        </p:txBody>
      </p:sp>
      <p:sp>
        <p:nvSpPr>
          <p:cNvPr id="3" name="文本框 2">
            <a:extLst>
              <a:ext uri="{FF2B5EF4-FFF2-40B4-BE49-F238E27FC236}">
                <a16:creationId xmlns:a16="http://schemas.microsoft.com/office/drawing/2014/main" id="{0AFA0E9A-1680-B6EC-5E45-F9FDE5E74386}"/>
              </a:ext>
            </a:extLst>
          </p:cNvPr>
          <p:cNvSpPr txBox="1"/>
          <p:nvPr/>
        </p:nvSpPr>
        <p:spPr>
          <a:xfrm>
            <a:off x="1108059" y="2260891"/>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00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：微信群线上会议</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周二内容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p>
        </p:txBody>
      </p:sp>
      <p:pic>
        <p:nvPicPr>
          <p:cNvPr id="4" name="图片 3">
            <a:extLst>
              <a:ext uri="{FF2B5EF4-FFF2-40B4-BE49-F238E27FC236}">
                <a16:creationId xmlns:a16="http://schemas.microsoft.com/office/drawing/2014/main" id="{90C1F199-7245-E246-6AE7-09594D901E39}"/>
              </a:ext>
            </a:extLst>
          </p:cNvPr>
          <p:cNvPicPr>
            <a:picLocks noChangeAspect="1"/>
          </p:cNvPicPr>
          <p:nvPr/>
        </p:nvPicPr>
        <p:blipFill>
          <a:blip r:embed="rId3"/>
          <a:stretch>
            <a:fillRect/>
          </a:stretch>
        </p:blipFill>
        <p:spPr>
          <a:xfrm>
            <a:off x="5902568" y="2502535"/>
            <a:ext cx="3522196" cy="3542956"/>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22488f4-70cd-4050-9add-1f1116cb2c5f"/>
  <p:tag name="COMMONDATA" val="eyJoZGlkIjoiMzE0ZTVhYjRkZjI0ZjY5NzMzYmY3OGU5YjNjMjI3Z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42ed244-96a3-49ed-bd82-302cdcbec082}"/>
  <p:tag name="KSO_WM_BEAUTIFY_FLAG" val=""/>
  <p:tag name="TABLE_ENDDRAG_ORIGIN_RECT" val="724*410"/>
  <p:tag name="TABLE_ENDDRAG_RECT" val="107*90*724*41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1a6083d-4813-411a-acb8-1d411e9befca}"/>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4969</Words>
  <Application>Microsoft Office PowerPoint</Application>
  <PresentationFormat>宽屏</PresentationFormat>
  <Paragraphs>460</Paragraphs>
  <Slides>70</Slides>
  <Notes>70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 Unicode MS</vt:lpstr>
      <vt:lpstr>Helvetica Condensed</vt:lpstr>
      <vt:lpstr>Helvetica Neue</vt:lpstr>
      <vt:lpstr>等线</vt:lpstr>
      <vt:lpstr>微软雅黑</vt:lpstr>
      <vt:lpstr>微软雅黑 Light</vt:lpstr>
      <vt:lpstr>Arial</vt:lpstr>
      <vt:lpstr>Arial Black</vt:lpstr>
      <vt:lpstr>Calibri</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水水 水</cp:lastModifiedBy>
  <cp:revision>64</cp:revision>
  <dcterms:created xsi:type="dcterms:W3CDTF">2021-10-06T00:40:00Z</dcterms:created>
  <dcterms:modified xsi:type="dcterms:W3CDTF">2023-06-18T16:26:26Z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EFB2C18413BA4D909166FEDEBF191BCF_13</vt:lpwstr>
  </property>
  <property fmtid="{D5CDD505-2E9C-101B-9397-08002B2CF9AE}" pid="3" name="KSOProductBuildVer">
    <vt:lpwstr>2052-11.1.0.14309</vt:lpwstr>
  </property>
</Properties>
</file>